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3" r:id="rId3"/>
    <p:sldId id="292" r:id="rId4"/>
    <p:sldId id="279" r:id="rId5"/>
    <p:sldId id="291" r:id="rId6"/>
    <p:sldId id="297" r:id="rId7"/>
    <p:sldId id="281" r:id="rId8"/>
    <p:sldId id="280" r:id="rId9"/>
    <p:sldId id="282" r:id="rId10"/>
    <p:sldId id="283" r:id="rId11"/>
    <p:sldId id="295" r:id="rId12"/>
    <p:sldId id="285" r:id="rId13"/>
    <p:sldId id="288" r:id="rId14"/>
    <p:sldId id="289" r:id="rId15"/>
    <p:sldId id="290" r:id="rId16"/>
    <p:sldId id="296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FF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C0D-B698-451A-892E-A86034DB9971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79248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990600"/>
            <a:ext cx="39624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733800"/>
            <a:ext cx="7924800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28600"/>
            <a:ext cx="21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Exclusive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2714"/>
            <a:ext cx="314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Non-Exclusive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07936" y="1962250"/>
            <a:ext cx="204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rivalrous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02659" y="4896534"/>
            <a:ext cx="289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Non-</a:t>
            </a:r>
            <a:r>
              <a:rPr lang="en-US" sz="3600" b="1" dirty="0" err="1" smtClean="0"/>
              <a:t>Rivalrous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23244" y="0"/>
            <a:ext cx="11336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Public</a:t>
            </a:r>
          </a:p>
          <a:p>
            <a:pPr algn="ctr"/>
            <a:r>
              <a:rPr lang="en-US" sz="2800" b="1" dirty="0"/>
              <a:t>G</a:t>
            </a:r>
            <a:r>
              <a:rPr lang="en-US" sz="2800" b="1" dirty="0" smtClean="0"/>
              <a:t>oods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92336" y="-17621"/>
            <a:ext cx="77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Day 6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536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306224" y="4844863"/>
            <a:ext cx="89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many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-6378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$$$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-76200"/>
            <a:ext cx="69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free</a:t>
            </a:r>
            <a:endParaRPr lang="en-U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811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05600" y="5211303"/>
            <a:ext cx="2262158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$100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162300" y="1219428"/>
            <a:ext cx="2819400" cy="609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257800"/>
            <a:ext cx="1066800" cy="10668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162300" y="1237343"/>
            <a:ext cx="2819400" cy="609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600" y="1422975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477000" y="4038715"/>
            <a:ext cx="2514600" cy="25268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1214E-6 L 0 0.56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Riders</a:t>
            </a:r>
          </a:p>
          <a:p>
            <a:pPr lvl="1"/>
            <a:r>
              <a:rPr lang="en-US" dirty="0" smtClean="0"/>
              <a:t>How do we make sure everyone pays???</a:t>
            </a:r>
          </a:p>
          <a:p>
            <a:pPr lvl="1"/>
            <a:r>
              <a:rPr lang="en-US" sz="5400" dirty="0" smtClean="0">
                <a:solidFill>
                  <a:srgbClr val="FFFF00"/>
                </a:solidFill>
              </a:rPr>
              <a:t>TAXES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 descr="C:\Users\pearce.dietrich\AppData\Local\Microsoft\Windows\Temporary Internet Files\Content.IE5\AGESH7PQ\MP9003168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7096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FCHS</a:t>
            </a:r>
            <a:r>
              <a:rPr lang="en-US" dirty="0" smtClean="0"/>
              <a:t> needs a new school building</a:t>
            </a:r>
          </a:p>
          <a:p>
            <a:pPr lvl="1"/>
            <a:r>
              <a:rPr lang="en-US" sz="3200" dirty="0" smtClean="0"/>
              <a:t>Taxes</a:t>
            </a:r>
          </a:p>
          <a:p>
            <a:endParaRPr lang="en-US" sz="800" dirty="0" smtClean="0"/>
          </a:p>
          <a:p>
            <a:r>
              <a:rPr lang="en-US" dirty="0" smtClean="0"/>
              <a:t>If no taxes, people would have to pay</a:t>
            </a:r>
          </a:p>
          <a:p>
            <a:r>
              <a:rPr lang="en-US" dirty="0" smtClean="0"/>
              <a:t>Some people wouldn’t pay, and there kids would still use the school</a:t>
            </a:r>
          </a:p>
          <a:p>
            <a:pPr lvl="1"/>
            <a:r>
              <a:rPr lang="en-US" sz="3200" dirty="0" err="1" smtClean="0"/>
              <a:t>Freeriders</a:t>
            </a:r>
            <a:r>
              <a:rPr lang="en-US" sz="3200" dirty="0"/>
              <a:t>!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pearce.dietrich\AppData\Local\Microsoft\Windows\Temporary Internet Files\Content.IE5\AS9OHMLI\MC900382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 to Blacksburg from Rocky Mount</a:t>
            </a:r>
          </a:p>
          <a:p>
            <a:pPr lvl="1"/>
            <a:r>
              <a:rPr lang="en-US" dirty="0" smtClean="0"/>
              <a:t>Taxes</a:t>
            </a:r>
          </a:p>
          <a:p>
            <a:pPr lvl="1"/>
            <a:endParaRPr lang="en-US" sz="800" dirty="0"/>
          </a:p>
          <a:p>
            <a:r>
              <a:rPr lang="en-US" dirty="0" smtClean="0"/>
              <a:t>If no taxes, people have to pay</a:t>
            </a:r>
          </a:p>
          <a:p>
            <a:r>
              <a:rPr lang="en-US" dirty="0"/>
              <a:t>Some people wouldn’t pay, and </a:t>
            </a:r>
            <a:r>
              <a:rPr lang="en-US" dirty="0" smtClean="0"/>
              <a:t>would still use the road</a:t>
            </a:r>
            <a:endParaRPr lang="en-US" dirty="0"/>
          </a:p>
          <a:p>
            <a:pPr lvl="1"/>
            <a:r>
              <a:rPr lang="en-US" dirty="0" err="1"/>
              <a:t>Freeriders</a:t>
            </a:r>
            <a:r>
              <a:rPr lang="en-US" dirty="0"/>
              <a:t>!</a:t>
            </a:r>
          </a:p>
          <a:p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C:\Users\pearce.dietrich\AppData\Local\Microsoft\Windows\Temporary Internet Files\Content.IE5\AS9OHMLI\MP9004429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530" y="4419600"/>
            <a:ext cx="343507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629400" cy="662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4495800"/>
            <a:ext cx="44069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Public Good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76200" y="5486400"/>
            <a:ext cx="8844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Something that benefits </a:t>
            </a:r>
            <a:r>
              <a:rPr lang="en-US" sz="4000" dirty="0">
                <a:solidFill>
                  <a:srgbClr val="FFFF00"/>
                </a:solidFill>
              </a:rPr>
              <a:t>many people at the same time</a:t>
            </a:r>
            <a:r>
              <a:rPr lang="en-US" sz="4000" dirty="0" smtClean="0"/>
              <a:t>,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599" y="6096000"/>
            <a:ext cx="4953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and </a:t>
            </a:r>
            <a:r>
              <a:rPr lang="en-US" sz="4000" dirty="0">
                <a:solidFill>
                  <a:srgbClr val="FFFF00"/>
                </a:solidFill>
              </a:rPr>
              <a:t>anyone can use it</a:t>
            </a:r>
          </a:p>
        </p:txBody>
      </p:sp>
    </p:spTree>
    <p:extLst>
      <p:ext uri="{BB962C8B-B14F-4D97-AF65-F5344CB8AC3E}">
        <p14:creationId xmlns:p14="http://schemas.microsoft.com/office/powerpoint/2010/main" val="262756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79248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990600"/>
            <a:ext cx="39624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733800"/>
            <a:ext cx="7924800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28600"/>
            <a:ext cx="21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Exclusive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2714"/>
            <a:ext cx="314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Non-Exclusive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07936" y="1962250"/>
            <a:ext cx="204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rivalrous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02659" y="4896534"/>
            <a:ext cx="289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Non-</a:t>
            </a:r>
            <a:r>
              <a:rPr lang="en-US" sz="3600" b="1" dirty="0" err="1" smtClean="0"/>
              <a:t>Rivalrous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46764" y="1280886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3 </a:t>
            </a:r>
            <a:r>
              <a:rPr lang="en-US" sz="5400" b="1" dirty="0" err="1" smtClean="0">
                <a:solidFill>
                  <a:srgbClr val="FFFF00"/>
                </a:solidFill>
              </a:rPr>
              <a:t>pics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1254364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3 </a:t>
            </a:r>
            <a:r>
              <a:rPr lang="en-US" sz="5400" b="1" dirty="0" err="1" smtClean="0">
                <a:solidFill>
                  <a:srgbClr val="FFFF00"/>
                </a:solidFill>
              </a:rPr>
              <a:t>pics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781" y="4038600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3 </a:t>
            </a:r>
            <a:r>
              <a:rPr lang="en-US" sz="5400" b="1" dirty="0" err="1" smtClean="0">
                <a:solidFill>
                  <a:srgbClr val="FFFF00"/>
                </a:solidFill>
              </a:rPr>
              <a:t>pics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3733800"/>
            <a:ext cx="3962400" cy="29718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06189" y="4031657"/>
            <a:ext cx="25490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5 </a:t>
            </a:r>
            <a:r>
              <a:rPr lang="en-US" sz="5400" b="1" dirty="0" err="1" smtClean="0">
                <a:solidFill>
                  <a:srgbClr val="FFFF00"/>
                </a:solidFill>
              </a:rPr>
              <a:t>pics</a:t>
            </a:r>
            <a:r>
              <a:rPr lang="en-US" sz="5400" b="1" dirty="0" smtClean="0">
                <a:solidFill>
                  <a:srgbClr val="FFFF00"/>
                </a:solidFill>
              </a:rPr>
              <a:t> of</a:t>
            </a:r>
          </a:p>
          <a:p>
            <a:r>
              <a:rPr lang="en-US" sz="5400" b="1" dirty="0" smtClean="0">
                <a:solidFill>
                  <a:srgbClr val="FFFF00"/>
                </a:solidFill>
              </a:rPr>
              <a:t>Public</a:t>
            </a:r>
          </a:p>
          <a:p>
            <a:r>
              <a:rPr lang="en-US" sz="5400" b="1" dirty="0" smtClean="0">
                <a:solidFill>
                  <a:srgbClr val="FFFF00"/>
                </a:solidFill>
              </a:rPr>
              <a:t>Goods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5362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1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306224" y="4844863"/>
            <a:ext cx="89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many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-6378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$$$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-76200"/>
            <a:ext cx="69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free</a:t>
            </a:r>
            <a:endParaRPr lang="en-US" sz="24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63" y="728261"/>
            <a:ext cx="8721875" cy="54014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/>
              <a:t>Public Goods</a:t>
            </a:r>
          </a:p>
          <a:p>
            <a:pPr algn="ctr"/>
            <a:r>
              <a:rPr lang="en-US" sz="11500" b="1" dirty="0"/>
              <a:t>v</a:t>
            </a:r>
            <a:r>
              <a:rPr lang="en-US" sz="11500" b="1" dirty="0" smtClean="0"/>
              <a:t>s.</a:t>
            </a:r>
          </a:p>
          <a:p>
            <a:pPr algn="ctr"/>
            <a:r>
              <a:rPr lang="en-US" sz="11500" b="1" dirty="0" smtClean="0"/>
              <a:t>Private Goods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6041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/>
              <a:t>Public Goods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223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Excludable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07083" y="2057845"/>
            <a:ext cx="3179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Non-Excludable</a:t>
            </a:r>
            <a:endParaRPr lang="en-US" sz="36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860464" y="2057400"/>
            <a:ext cx="70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</a:t>
            </a:r>
            <a:r>
              <a:rPr lang="en-US" sz="3600" b="1" dirty="0" smtClean="0"/>
              <a:t>s.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5457" y="4343400"/>
            <a:ext cx="1950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/>
              <a:t>Rivalrous</a:t>
            </a:r>
            <a:endParaRPr lang="en-US" sz="36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666740" y="4343845"/>
            <a:ext cx="289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/>
              <a:t>Non-</a:t>
            </a:r>
            <a:r>
              <a:rPr lang="en-US" sz="3600" b="1" u="sng" dirty="0" err="1" smtClean="0"/>
              <a:t>Rivalrous</a:t>
            </a:r>
            <a:endParaRPr lang="en-US" sz="36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343400"/>
            <a:ext cx="70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</a:t>
            </a:r>
            <a:r>
              <a:rPr lang="en-US" sz="3600" b="1" dirty="0" smtClean="0"/>
              <a:t>s.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848380"/>
            <a:ext cx="92418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Something anyone can use &amp; we can use at the same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667000"/>
            <a:ext cx="3819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Not everyone can use it</a:t>
            </a:r>
          </a:p>
          <a:p>
            <a:r>
              <a:rPr lang="en-US" sz="2800" dirty="0" smtClean="0"/>
              <a:t>- Usually because price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1056" y="2627293"/>
            <a:ext cx="3185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/>
              <a:t>E</a:t>
            </a:r>
            <a:r>
              <a:rPr lang="en-US" sz="2800" dirty="0" smtClean="0"/>
              <a:t>veryone can use it</a:t>
            </a:r>
          </a:p>
          <a:p>
            <a:r>
              <a:rPr lang="en-US" sz="2800" dirty="0" smtClean="0"/>
              <a:t>- Usually Free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5" y="4989731"/>
            <a:ext cx="315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Only one can use it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4963180"/>
            <a:ext cx="3542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Many can use at once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5029200" y="1676400"/>
            <a:ext cx="4114800" cy="4267200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Shoes are </a:t>
            </a:r>
            <a:r>
              <a:rPr lang="en-US" sz="3600" b="1" u="sng" dirty="0" smtClean="0"/>
              <a:t>not</a:t>
            </a:r>
            <a:r>
              <a:rPr lang="en-US" sz="3600" dirty="0" smtClean="0"/>
              <a:t> a </a:t>
            </a:r>
            <a:r>
              <a:rPr lang="en-US" sz="3600" dirty="0" smtClean="0">
                <a:solidFill>
                  <a:srgbClr val="FFFF00"/>
                </a:solidFill>
              </a:rPr>
              <a:t>public good</a:t>
            </a:r>
          </a:p>
          <a:p>
            <a:r>
              <a:rPr lang="en-US" sz="3600" dirty="0" smtClean="0"/>
              <a:t>Shoes are a </a:t>
            </a:r>
            <a:r>
              <a:rPr lang="en-US" sz="3600" dirty="0" smtClean="0">
                <a:solidFill>
                  <a:srgbClr val="FFFF00"/>
                </a:solidFill>
              </a:rPr>
              <a:t>private good</a:t>
            </a:r>
            <a:endParaRPr lang="en-US" sz="3600" dirty="0">
              <a:solidFill>
                <a:srgbClr val="FFFF00"/>
              </a:solidFill>
            </a:endParaRPr>
          </a:p>
          <a:p>
            <a:endParaRPr lang="en-US" sz="400" dirty="0" smtClean="0"/>
          </a:p>
          <a:p>
            <a:pPr lvl="1"/>
            <a:r>
              <a:rPr lang="en-US" sz="3600" dirty="0" smtClean="0"/>
              <a:t>They are </a:t>
            </a:r>
            <a:r>
              <a:rPr lang="en-US" sz="3600" u="sng" dirty="0" smtClean="0"/>
              <a:t>Excludable</a:t>
            </a:r>
          </a:p>
          <a:p>
            <a:pPr lvl="2"/>
            <a:r>
              <a:rPr lang="en-US" sz="2800" dirty="0" smtClean="0"/>
              <a:t>If you want shoes, you have to pay for them</a:t>
            </a:r>
          </a:p>
          <a:p>
            <a:pPr lvl="2"/>
            <a:endParaRPr lang="en-US" sz="300" dirty="0" smtClean="0"/>
          </a:p>
          <a:p>
            <a:pPr lvl="1"/>
            <a:r>
              <a:rPr lang="en-US" sz="3600" dirty="0" smtClean="0"/>
              <a:t>They </a:t>
            </a:r>
            <a:r>
              <a:rPr lang="en-US" sz="3600" dirty="0"/>
              <a:t>are </a:t>
            </a:r>
            <a:r>
              <a:rPr lang="en-US" sz="3600" u="sng" dirty="0" err="1"/>
              <a:t>Rivalrous</a:t>
            </a:r>
            <a:endParaRPr lang="en-US" sz="3600" u="sng" dirty="0"/>
          </a:p>
          <a:p>
            <a:pPr lvl="2"/>
            <a:r>
              <a:rPr lang="en-US" sz="2800" dirty="0"/>
              <a:t>Only one person can wear a pair of shoes at a time</a:t>
            </a:r>
          </a:p>
          <a:p>
            <a:pPr lvl="2"/>
            <a:endParaRPr lang="en-US" sz="2800" dirty="0"/>
          </a:p>
        </p:txBody>
      </p:sp>
      <p:pic>
        <p:nvPicPr>
          <p:cNvPr id="7170" name="Picture 2" descr="C:\Users\pearce.dietrich\AppData\Local\Microsoft\Windows\Temporary Internet Files\Content.IE5\AS9OHMLI\MC9004402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50" y="5257800"/>
            <a:ext cx="182245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0"/>
            <a:ext cx="79248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29200" y="990600"/>
            <a:ext cx="3962400" cy="5715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733800"/>
            <a:ext cx="7924800" cy="2971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200" y="228600"/>
            <a:ext cx="21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Exclusive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282714"/>
            <a:ext cx="3149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Non-Exclusive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07936" y="1962250"/>
            <a:ext cx="2041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/>
              <a:t>rivalrous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02659" y="4896534"/>
            <a:ext cx="289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Non-</a:t>
            </a:r>
            <a:r>
              <a:rPr lang="en-US" sz="3600" b="1" dirty="0" err="1" smtClean="0"/>
              <a:t>Rivalrous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346764" y="1280886"/>
            <a:ext cx="1441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Shoes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6764" y="1962250"/>
            <a:ext cx="3117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Cheeseburger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1254364"/>
            <a:ext cx="3517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Fishing grounds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7781" y="4038600"/>
            <a:ext cx="3298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Movie Theater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746486"/>
            <a:ext cx="3835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Amusement Park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6829" y="1905000"/>
            <a:ext cx="1788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Pasture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2670136"/>
            <a:ext cx="1999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Wild-life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7909" y="2644914"/>
            <a:ext cx="1090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Cars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2781" y="5464314"/>
            <a:ext cx="265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Golf Course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29200" y="3733800"/>
            <a:ext cx="3962400" cy="2971800"/>
          </a:xfrm>
          <a:prstGeom prst="rect">
            <a:avLst/>
          </a:pr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06189" y="4031657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Schools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31542" y="4756428"/>
            <a:ext cx="1474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Roads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5464314"/>
            <a:ext cx="186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Military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417613" y="1975613"/>
            <a:ext cx="1296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</a:rPr>
              <a:t>rivalrous</a:t>
            </a:r>
            <a:endParaRPr lang="en-US" sz="2400" b="1" dirty="0">
              <a:solidFill>
                <a:srgbClr val="FF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-6378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$$$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-76200"/>
            <a:ext cx="69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free</a:t>
            </a:r>
            <a:endParaRPr lang="en-US" sz="2400" b="1" dirty="0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-368177" y="1966555"/>
            <a:ext cx="220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Few Benefit</a:t>
            </a:r>
            <a:endParaRPr lang="en-US" sz="3200" b="1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-468333" y="4870062"/>
            <a:ext cx="2468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Many benefit</a:t>
            </a:r>
            <a:endParaRPr lang="en-US" sz="3200" b="1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712566" y="5001597"/>
            <a:ext cx="188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>non-</a:t>
            </a:r>
            <a:r>
              <a:rPr lang="en-US" sz="2400" b="1" dirty="0" err="1" smtClean="0">
                <a:solidFill>
                  <a:srgbClr val="FF00FF"/>
                </a:solidFill>
              </a:rPr>
              <a:t>rivalrous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Schools</a:t>
            </a:r>
          </a:p>
          <a:p>
            <a:r>
              <a:rPr lang="en-US" dirty="0" smtClean="0"/>
              <a:t>Roads</a:t>
            </a:r>
          </a:p>
          <a:p>
            <a:r>
              <a:rPr lang="en-US" dirty="0" smtClean="0"/>
              <a:t>Military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Firefighters</a:t>
            </a:r>
          </a:p>
          <a:p>
            <a:r>
              <a:rPr lang="en-US" dirty="0" smtClean="0"/>
              <a:t>Fireworks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Public parks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734457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Lighthouse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FEMA</a:t>
            </a:r>
          </a:p>
          <a:p>
            <a:r>
              <a:rPr lang="en-US" dirty="0" smtClean="0"/>
              <a:t>Snow Plows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09886" y="4343400"/>
            <a:ext cx="415177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Taxes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25708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Jones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Johnson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Smith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Roberts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Hodges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500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Public </a:t>
            </a:r>
            <a:r>
              <a:rPr lang="en-US" dirty="0" smtClean="0"/>
              <a:t>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310</Words>
  <Application>Microsoft Office PowerPoint</Application>
  <PresentationFormat>On-screen Show (4:3)</PresentationFormat>
  <Paragraphs>136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Public Goods</vt:lpstr>
      <vt:lpstr>Public Goods</vt:lpstr>
      <vt:lpstr>PowerPoint Presentation</vt:lpstr>
      <vt:lpstr>Public Goods</vt:lpstr>
      <vt:lpstr>No Public Goods</vt:lpstr>
      <vt:lpstr>No Public Goods</vt:lpstr>
      <vt:lpstr>No Public Goods</vt:lpstr>
      <vt:lpstr>No Public Goods</vt:lpstr>
      <vt:lpstr>No Public Goods</vt:lpstr>
      <vt:lpstr>No Public Goods</vt:lpstr>
      <vt:lpstr>No Public Goods</vt:lpstr>
      <vt:lpstr>Public Goods</vt:lpstr>
      <vt:lpstr>Public Goods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Pearce Dietrich</cp:lastModifiedBy>
  <cp:revision>39</cp:revision>
  <dcterms:created xsi:type="dcterms:W3CDTF">2012-05-03T11:23:35Z</dcterms:created>
  <dcterms:modified xsi:type="dcterms:W3CDTF">2012-12-05T16:53:45Z</dcterms:modified>
</cp:coreProperties>
</file>