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7" r:id="rId3"/>
    <p:sldId id="264" r:id="rId4"/>
    <p:sldId id="265" r:id="rId5"/>
    <p:sldId id="268" r:id="rId6"/>
    <p:sldId id="273" r:id="rId7"/>
    <p:sldId id="271" r:id="rId8"/>
    <p:sldId id="277" r:id="rId9"/>
    <p:sldId id="274" r:id="rId10"/>
    <p:sldId id="25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FF00"/>
    <a:srgbClr val="FF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98" autoAdjust="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0860A-BE91-4813-91E0-5230947ACE0D}" type="datetimeFigureOut">
              <a:rPr lang="en-US"/>
              <a:pPr>
                <a:defRPr/>
              </a:pPr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61B02-C6BE-48CD-88FD-3969670E3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6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2B924-6DB4-4CB1-B460-972769F42355}" type="datetimeFigureOut">
              <a:rPr lang="en-US"/>
              <a:pPr>
                <a:defRPr/>
              </a:pPr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B89CB-1BBF-486A-B5BA-344B75FAE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80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48795-5FF4-419F-A9E4-604D1DFD12D0}" type="datetimeFigureOut">
              <a:rPr lang="en-US"/>
              <a:pPr>
                <a:defRPr/>
              </a:pPr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34017-F6C9-4BB8-858F-D3032F380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34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BE177-10F9-4AEC-BF58-E29E3973E859}" type="datetimeFigureOut">
              <a:rPr lang="en-US"/>
              <a:pPr>
                <a:defRPr/>
              </a:pPr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270CB-FDE7-41EB-B058-DFDB8C1E7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3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47DA6-4353-49D7-9827-8478AA463A3F}" type="datetimeFigureOut">
              <a:rPr lang="en-US"/>
              <a:pPr>
                <a:defRPr/>
              </a:pPr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9A0B4-2F8E-42E2-9A3A-DF8F6BAB9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54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1BAD7-ED4A-4FF0-8905-6E517BB6448B}" type="datetimeFigureOut">
              <a:rPr lang="en-US"/>
              <a:pPr>
                <a:defRPr/>
              </a:pPr>
              <a:t>5/3/2013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96311-BD13-4C42-BCCC-44E47AB8D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2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38D3A-8B91-4715-ACF1-856D797FA624}" type="datetimeFigureOut">
              <a:rPr lang="en-US"/>
              <a:pPr>
                <a:defRPr/>
              </a:pPr>
              <a:t>5/3/2013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CD0FD-B27A-4EBE-82FA-6B39E06BA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2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E0A6B-0CFD-4452-9D6A-F5F03FF74AB7}" type="datetimeFigureOut">
              <a:rPr lang="en-US"/>
              <a:pPr>
                <a:defRPr/>
              </a:pPr>
              <a:t>5/3/2013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4CD07-7232-41BA-B909-3EB63C960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5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E500C-75E5-49D3-975D-7FC125EA8E53}" type="datetimeFigureOut">
              <a:rPr lang="en-US"/>
              <a:pPr>
                <a:defRPr/>
              </a:pPr>
              <a:t>5/3/2013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5E936-6D66-4519-B7CB-3D9E5AFE9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8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7C87C-3BD0-45DC-80E7-DDE9C779C6B8}" type="datetimeFigureOut">
              <a:rPr lang="en-US"/>
              <a:pPr>
                <a:defRPr/>
              </a:pPr>
              <a:t>5/3/2013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3F12E-29E2-40CA-9FED-64C195268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99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DC7FA-FAA5-439D-9B3A-54F3ABCB919D}" type="datetimeFigureOut">
              <a:rPr lang="en-US"/>
              <a:pPr>
                <a:defRPr/>
              </a:pPr>
              <a:t>5/3/2013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B04E9-7950-4908-8863-98D54B1FA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27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42B51B-86DA-484D-A9E8-1546F159FE1A}" type="datetimeFigureOut">
              <a:rPr lang="en-US"/>
              <a:pPr>
                <a:defRPr/>
              </a:pPr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4CCE85-C434-43B4-A450-8834DD4BB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/>
          <a:lstStyle/>
          <a:p>
            <a:r>
              <a:rPr lang="en-US" sz="13800" b="1" dirty="0" smtClean="0">
                <a:solidFill>
                  <a:srgbClr val="00FF00"/>
                </a:solidFill>
              </a:rPr>
              <a:t>Economic Flow</a:t>
            </a:r>
            <a:endParaRPr lang="en-US" sz="13800" b="1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42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overnment-capitol-building_~dayala0065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674938"/>
            <a:ext cx="714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government-capitol-building_~dayala0065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827338"/>
            <a:ext cx="714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circular-flow-of-inc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42900"/>
            <a:ext cx="38862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209800" y="3717925"/>
            <a:ext cx="5083175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7200"/>
            <a:r>
              <a:rPr lang="en-US" b="1" u="sng">
                <a:cs typeface="Times New Roman" pitchFamily="18" charset="0"/>
              </a:rPr>
              <a:t>Firms</a:t>
            </a:r>
            <a:endParaRPr lang="en-US" sz="1100">
              <a:cs typeface="Times New Roman" pitchFamily="18" charset="0"/>
            </a:endParaRPr>
          </a:p>
          <a:p>
            <a:pPr indent="457200" eaLnBrk="0" hangingPunct="0"/>
            <a:r>
              <a:rPr lang="en-US">
                <a:cs typeface="Times New Roman" pitchFamily="18" charset="0"/>
              </a:rPr>
              <a:t>-Buy: Resources from Households</a:t>
            </a:r>
            <a:endParaRPr lang="en-US" sz="1100">
              <a:cs typeface="Times New Roman" pitchFamily="18" charset="0"/>
            </a:endParaRPr>
          </a:p>
          <a:p>
            <a:pPr indent="457200" eaLnBrk="0" hangingPunct="0"/>
            <a:r>
              <a:rPr lang="en-US">
                <a:cs typeface="Times New Roman" pitchFamily="18" charset="0"/>
              </a:rPr>
              <a:t>-Sell: Products to Households</a:t>
            </a:r>
            <a:endParaRPr lang="en-US" sz="1100"/>
          </a:p>
          <a:p>
            <a:pPr indent="457200" eaLnBrk="0" hangingPunct="0"/>
            <a:r>
              <a:rPr lang="en-US" b="1" u="sng">
                <a:cs typeface="Times New Roman" pitchFamily="18" charset="0"/>
              </a:rPr>
              <a:t>Households</a:t>
            </a:r>
            <a:endParaRPr lang="en-US" sz="1100"/>
          </a:p>
          <a:p>
            <a:pPr indent="457200" eaLnBrk="0" hangingPunct="0"/>
            <a:r>
              <a:rPr lang="en-US">
                <a:cs typeface="Times New Roman" pitchFamily="18" charset="0"/>
              </a:rPr>
              <a:t>	-Buy: Products from Firms</a:t>
            </a:r>
            <a:endParaRPr lang="en-US" sz="1100"/>
          </a:p>
          <a:p>
            <a:pPr indent="457200" eaLnBrk="0" hangingPunct="0"/>
            <a:r>
              <a:rPr lang="en-US">
                <a:cs typeface="Times New Roman" pitchFamily="18" charset="0"/>
              </a:rPr>
              <a:t>		-Sell: Resources to Firms</a:t>
            </a:r>
            <a:endParaRPr lang="en-US" sz="1100"/>
          </a:p>
          <a:p>
            <a:pPr indent="457200" eaLnBrk="0" hangingPunct="0"/>
            <a:r>
              <a:rPr lang="en-US" b="1" u="sng">
                <a:cs typeface="Times New Roman" pitchFamily="18" charset="0"/>
              </a:rPr>
              <a:t>Banks</a:t>
            </a:r>
            <a:endParaRPr lang="en-US" sz="1100"/>
          </a:p>
          <a:p>
            <a:pPr indent="457200" eaLnBrk="0" hangingPunct="0"/>
            <a:r>
              <a:rPr lang="en-US">
                <a:cs typeface="Times New Roman" pitchFamily="18" charset="0"/>
              </a:rPr>
              <a:t>-Accept Deposits: Households earn interest</a:t>
            </a:r>
            <a:endParaRPr lang="en-US" sz="1100"/>
          </a:p>
          <a:p>
            <a:pPr indent="457200" eaLnBrk="0" hangingPunct="0"/>
            <a:r>
              <a:rPr lang="en-US">
                <a:cs typeface="Times New Roman" pitchFamily="18" charset="0"/>
              </a:rPr>
              <a:t>	-Loan: To firms to expand business</a:t>
            </a:r>
            <a:endParaRPr lang="en-US" sz="1100"/>
          </a:p>
          <a:p>
            <a:pPr indent="457200" eaLnBrk="0" hangingPunct="0"/>
            <a:r>
              <a:rPr lang="en-US" b="1" u="sng">
                <a:cs typeface="Times New Roman" pitchFamily="18" charset="0"/>
              </a:rPr>
              <a:t>Gov’t</a:t>
            </a:r>
            <a:endParaRPr lang="en-US" sz="1100"/>
          </a:p>
          <a:p>
            <a:pPr indent="457200" eaLnBrk="0" hangingPunct="0"/>
            <a:r>
              <a:rPr lang="en-US">
                <a:cs typeface="Times New Roman" pitchFamily="18" charset="0"/>
              </a:rPr>
              <a:t>	-Taxes: redirect money in the economy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AppData\Local\Microsoft\Windows\Temporary Internet Files\Content.IE5\KF2HE79K\MC90044173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81200"/>
            <a:ext cx="289560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10"/>
          <p:cNvSpPr txBox="1">
            <a:spLocks noChangeArrowheads="1"/>
          </p:cNvSpPr>
          <p:nvPr/>
        </p:nvSpPr>
        <p:spPr bwMode="auto">
          <a:xfrm>
            <a:off x="3687763" y="0"/>
            <a:ext cx="1768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b="1" dirty="0">
                <a:solidFill>
                  <a:srgbClr val="00FF00"/>
                </a:solidFill>
                <a:latin typeface="Calibri" pitchFamily="34" charset="0"/>
              </a:rPr>
              <a:t>Economic Flow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990600" y="4343400"/>
            <a:ext cx="2179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>
                <a:latin typeface="Calibri" pitchFamily="34" charset="0"/>
              </a:rPr>
              <a:t>Households</a:t>
            </a: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6934200" y="4343400"/>
            <a:ext cx="1117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>
                <a:latin typeface="Calibri" pitchFamily="34" charset="0"/>
              </a:rPr>
              <a:t>Firms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200" y="4953000"/>
            <a:ext cx="451963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rgbClr val="FFFF00"/>
                </a:solidFill>
                <a:latin typeface="Calibri" pitchFamily="34" charset="0"/>
              </a:rPr>
              <a:t>Represents all consumers.</a:t>
            </a:r>
          </a:p>
          <a:p>
            <a:pPr algn="ctr" eaLnBrk="1" hangingPunct="1"/>
            <a:r>
              <a:rPr lang="en-US" sz="3200" dirty="0">
                <a:solidFill>
                  <a:srgbClr val="FFFF00"/>
                </a:solidFill>
                <a:latin typeface="Calibri" pitchFamily="34" charset="0"/>
              </a:rPr>
              <a:t>The people that work and</a:t>
            </a:r>
          </a:p>
          <a:p>
            <a:pPr algn="ctr" eaLnBrk="1" hangingPunct="1"/>
            <a:r>
              <a:rPr lang="en-US" sz="3200" dirty="0">
                <a:solidFill>
                  <a:srgbClr val="FFFF00"/>
                </a:solidFill>
                <a:latin typeface="Calibri" pitchFamily="34" charset="0"/>
              </a:rPr>
              <a:t>buy goods/services</a:t>
            </a:r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6172200" y="4953000"/>
            <a:ext cx="260802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dirty="0">
                <a:solidFill>
                  <a:srgbClr val="FFFF00"/>
                </a:solidFill>
                <a:latin typeface="Calibri" pitchFamily="34" charset="0"/>
              </a:rPr>
              <a:t>Represents all </a:t>
            </a:r>
            <a:endParaRPr lang="en-US" sz="3200" dirty="0" smtClean="0">
              <a:solidFill>
                <a:srgbClr val="FFFF00"/>
              </a:solidFill>
              <a:latin typeface="Calibri" pitchFamily="34" charset="0"/>
            </a:endParaRPr>
          </a:p>
          <a:p>
            <a:pPr algn="ctr" eaLnBrk="1" hangingPunct="1"/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</a:rPr>
              <a:t>businesses</a:t>
            </a:r>
            <a:r>
              <a:rPr lang="en-US" sz="3200" dirty="0">
                <a:solidFill>
                  <a:srgbClr val="FFFF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9" name="Curved Down Arrow 8"/>
          <p:cNvSpPr/>
          <p:nvPr/>
        </p:nvSpPr>
        <p:spPr>
          <a:xfrm>
            <a:off x="2514600" y="1219200"/>
            <a:ext cx="4724400" cy="609600"/>
          </a:xfrm>
          <a:prstGeom prst="curvedDownArrow">
            <a:avLst>
              <a:gd name="adj1" fmla="val 25000"/>
              <a:gd name="adj2" fmla="val 109063"/>
              <a:gd name="adj3" fmla="val 25000"/>
            </a:avLst>
          </a:prstGeom>
          <a:solidFill>
            <a:srgbClr val="00FF00"/>
          </a:solidFill>
          <a:ln w="190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2" descr="C:\Users\User\AppData\Local\Microsoft\Windows\Temporary Internet Files\Content.IE5\SPR3813D\MC90043163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143000"/>
            <a:ext cx="704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3352800" y="1828800"/>
            <a:ext cx="2568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latin typeface="Calibri" pitchFamily="34" charset="0"/>
              </a:rPr>
              <a:t>Consumer expenditure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198293"/>
            <a:ext cx="1236236" cy="175432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ysClr val="windowText" lastClr="000000"/>
                </a:solidFill>
              </a:rPr>
              <a:t>We</a:t>
            </a:r>
          </a:p>
          <a:p>
            <a:pPr algn="ctr"/>
            <a:r>
              <a:rPr lang="en-US" sz="3600" b="1" dirty="0" smtClean="0">
                <a:solidFill>
                  <a:sysClr val="windowText" lastClr="000000"/>
                </a:solidFill>
              </a:rPr>
              <a:t>Buy</a:t>
            </a:r>
          </a:p>
          <a:p>
            <a:pPr algn="ctr"/>
            <a:r>
              <a:rPr lang="en-US" sz="3600" b="1" dirty="0" smtClean="0">
                <a:solidFill>
                  <a:sysClr val="windowText" lastClr="000000"/>
                </a:solidFill>
              </a:rPr>
              <a:t>Stuff</a:t>
            </a:r>
            <a:endParaRPr lang="en-US" sz="3600" b="1" dirty="0">
              <a:solidFill>
                <a:sysClr val="windowText" lastClr="000000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 rot="10800000" flipV="1">
            <a:off x="1295400" y="685800"/>
            <a:ext cx="6477000" cy="1143000"/>
          </a:xfrm>
          <a:prstGeom prst="curvedDownArrow">
            <a:avLst>
              <a:gd name="adj1" fmla="val 25000"/>
              <a:gd name="adj2" fmla="val 109063"/>
              <a:gd name="adj3" fmla="val 25000"/>
            </a:avLst>
          </a:prstGeom>
          <a:solidFill>
            <a:srgbClr val="00B0F0"/>
          </a:solidFill>
          <a:ln w="190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869113" y="533400"/>
            <a:ext cx="1284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Calibri" pitchFamily="34" charset="0"/>
              </a:rPr>
              <a:t>Products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051800" y="4329"/>
            <a:ext cx="1092200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ysClr val="windowText" lastClr="000000"/>
                </a:solidFill>
              </a:rPr>
              <a:t>They</a:t>
            </a:r>
          </a:p>
          <a:p>
            <a:pPr algn="ctr"/>
            <a:r>
              <a:rPr lang="en-US" sz="2800" b="1" dirty="0" smtClean="0">
                <a:solidFill>
                  <a:sysClr val="windowText" lastClr="000000"/>
                </a:solidFill>
              </a:rPr>
              <a:t>Sell</a:t>
            </a:r>
          </a:p>
          <a:p>
            <a:pPr algn="ctr"/>
            <a:r>
              <a:rPr lang="en-US" sz="2800" b="1" dirty="0" smtClean="0">
                <a:solidFill>
                  <a:sysClr val="windowText" lastClr="000000"/>
                </a:solidFill>
              </a:rPr>
              <a:t>stuff</a:t>
            </a:r>
            <a:endParaRPr lang="en-US" sz="28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7" grpId="1"/>
      <p:bldP spid="8" grpId="0"/>
      <p:bldP spid="8" grpId="1"/>
      <p:bldP spid="9" grpId="0" animBg="1"/>
      <p:bldP spid="11" grpId="0"/>
      <p:bldP spid="2" grpId="0" animBg="1"/>
      <p:bldP spid="2" grpId="1" animBg="1"/>
      <p:bldP spid="13" grpId="0" animBg="1"/>
      <p:bldP spid="14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AppData\Local\Microsoft\Windows\Temporary Internet Files\Content.IE5\KF2HE79K\MC90044173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81200"/>
            <a:ext cx="289560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7"/>
          <p:cNvSpPr txBox="1">
            <a:spLocks noChangeArrowheads="1"/>
          </p:cNvSpPr>
          <p:nvPr/>
        </p:nvSpPr>
        <p:spPr bwMode="auto">
          <a:xfrm>
            <a:off x="990600" y="4343400"/>
            <a:ext cx="2179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>
                <a:latin typeface="Calibri" pitchFamily="34" charset="0"/>
              </a:rPr>
              <a:t>Households</a:t>
            </a:r>
          </a:p>
        </p:txBody>
      </p:sp>
      <p:sp>
        <p:nvSpPr>
          <p:cNvPr id="10245" name="TextBox 8"/>
          <p:cNvSpPr txBox="1">
            <a:spLocks noChangeArrowheads="1"/>
          </p:cNvSpPr>
          <p:nvPr/>
        </p:nvSpPr>
        <p:spPr bwMode="auto">
          <a:xfrm>
            <a:off x="6934200" y="4343400"/>
            <a:ext cx="1117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>
                <a:latin typeface="Calibri" pitchFamily="34" charset="0"/>
              </a:rPr>
              <a:t>Firms</a:t>
            </a:r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3687763" y="0"/>
            <a:ext cx="1768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00FF00"/>
                </a:solidFill>
                <a:latin typeface="Calibri" pitchFamily="34" charset="0"/>
              </a:rPr>
              <a:t>Economic Flow</a:t>
            </a:r>
          </a:p>
        </p:txBody>
      </p:sp>
      <p:sp>
        <p:nvSpPr>
          <p:cNvPr id="11" name="Curved Down Arrow 10"/>
          <p:cNvSpPr/>
          <p:nvPr/>
        </p:nvSpPr>
        <p:spPr>
          <a:xfrm>
            <a:off x="2514600" y="1219200"/>
            <a:ext cx="4724400" cy="609600"/>
          </a:xfrm>
          <a:prstGeom prst="curvedDownArrow">
            <a:avLst>
              <a:gd name="adj1" fmla="val 25000"/>
              <a:gd name="adj2" fmla="val 109063"/>
              <a:gd name="adj3" fmla="val 25000"/>
            </a:avLst>
          </a:prstGeom>
          <a:solidFill>
            <a:srgbClr val="00FF00"/>
          </a:solidFill>
          <a:ln w="190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10248" name="Picture 2" descr="C:\Users\User\AppData\Local\Microsoft\Windows\Temporary Internet Files\Content.IE5\SPR3813D\MC90043163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143000"/>
            <a:ext cx="704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TextBox 11"/>
          <p:cNvSpPr txBox="1">
            <a:spLocks noChangeArrowheads="1"/>
          </p:cNvSpPr>
          <p:nvPr/>
        </p:nvSpPr>
        <p:spPr bwMode="auto">
          <a:xfrm>
            <a:off x="3352800" y="1828800"/>
            <a:ext cx="2568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latin typeface="Calibri" pitchFamily="34" charset="0"/>
              </a:rPr>
              <a:t>Consumer expenditure</a:t>
            </a:r>
          </a:p>
        </p:txBody>
      </p:sp>
      <p:sp>
        <p:nvSpPr>
          <p:cNvPr id="13" name="Curved Down Arrow 12"/>
          <p:cNvSpPr/>
          <p:nvPr/>
        </p:nvSpPr>
        <p:spPr>
          <a:xfrm rot="10800000" flipV="1">
            <a:off x="1295400" y="685800"/>
            <a:ext cx="6477000" cy="1143000"/>
          </a:xfrm>
          <a:prstGeom prst="curvedDownArrow">
            <a:avLst>
              <a:gd name="adj1" fmla="val 25000"/>
              <a:gd name="adj2" fmla="val 109063"/>
              <a:gd name="adj3" fmla="val 25000"/>
            </a:avLst>
          </a:prstGeom>
          <a:solidFill>
            <a:srgbClr val="00B0F0"/>
          </a:solidFill>
          <a:ln w="190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251" name="TextBox 13"/>
          <p:cNvSpPr txBox="1">
            <a:spLocks noChangeArrowheads="1"/>
          </p:cNvSpPr>
          <p:nvPr/>
        </p:nvSpPr>
        <p:spPr bwMode="auto">
          <a:xfrm>
            <a:off x="6869113" y="533400"/>
            <a:ext cx="1284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Calibri" pitchFamily="34" charset="0"/>
              </a:rPr>
              <a:t>Products</a:t>
            </a:r>
          </a:p>
        </p:txBody>
      </p:sp>
      <p:sp>
        <p:nvSpPr>
          <p:cNvPr id="10252" name="TextBox 14"/>
          <p:cNvSpPr txBox="1">
            <a:spLocks noChangeArrowheads="1"/>
          </p:cNvSpPr>
          <p:nvPr/>
        </p:nvSpPr>
        <p:spPr bwMode="auto">
          <a:xfrm>
            <a:off x="152400" y="5181600"/>
            <a:ext cx="448468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dirty="0">
                <a:solidFill>
                  <a:srgbClr val="FFFF00"/>
                </a:solidFill>
                <a:latin typeface="Calibri" pitchFamily="34" charset="0"/>
              </a:rPr>
              <a:t>How do households get money?</a:t>
            </a:r>
          </a:p>
        </p:txBody>
      </p:sp>
      <p:sp>
        <p:nvSpPr>
          <p:cNvPr id="10253" name="TextBox 15"/>
          <p:cNvSpPr txBox="1">
            <a:spLocks noChangeArrowheads="1"/>
          </p:cNvSpPr>
          <p:nvPr/>
        </p:nvSpPr>
        <p:spPr bwMode="auto">
          <a:xfrm>
            <a:off x="5303838" y="5176838"/>
            <a:ext cx="384016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000" dirty="0">
                <a:solidFill>
                  <a:srgbClr val="FFFF00"/>
                </a:solidFill>
                <a:latin typeface="Calibri" pitchFamily="34" charset="0"/>
              </a:rPr>
              <a:t>How do firms make products?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/>
      <p:bldP spid="102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AppData\Local\Microsoft\Windows\Temporary Internet Files\Content.IE5\KF2HE79K\MC90044173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81200"/>
            <a:ext cx="289560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7"/>
          <p:cNvSpPr txBox="1">
            <a:spLocks noChangeArrowheads="1"/>
          </p:cNvSpPr>
          <p:nvPr/>
        </p:nvSpPr>
        <p:spPr bwMode="auto">
          <a:xfrm>
            <a:off x="990600" y="4343400"/>
            <a:ext cx="2179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>
                <a:latin typeface="Calibri" pitchFamily="34" charset="0"/>
              </a:rPr>
              <a:t>Households</a:t>
            </a:r>
          </a:p>
        </p:txBody>
      </p:sp>
      <p:sp>
        <p:nvSpPr>
          <p:cNvPr id="11269" name="TextBox 8"/>
          <p:cNvSpPr txBox="1">
            <a:spLocks noChangeArrowheads="1"/>
          </p:cNvSpPr>
          <p:nvPr/>
        </p:nvSpPr>
        <p:spPr bwMode="auto">
          <a:xfrm>
            <a:off x="6934200" y="4343400"/>
            <a:ext cx="1117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>
                <a:latin typeface="Calibri" pitchFamily="34" charset="0"/>
              </a:rPr>
              <a:t>Firms</a:t>
            </a:r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3687763" y="0"/>
            <a:ext cx="1768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00FF00"/>
                </a:solidFill>
                <a:latin typeface="Calibri" pitchFamily="34" charset="0"/>
              </a:rPr>
              <a:t>Economic Flow</a:t>
            </a:r>
          </a:p>
        </p:txBody>
      </p:sp>
      <p:sp>
        <p:nvSpPr>
          <p:cNvPr id="11" name="Curved Down Arrow 10"/>
          <p:cNvSpPr/>
          <p:nvPr/>
        </p:nvSpPr>
        <p:spPr>
          <a:xfrm>
            <a:off x="2514600" y="1219200"/>
            <a:ext cx="4724400" cy="609600"/>
          </a:xfrm>
          <a:prstGeom prst="curvedDownArrow">
            <a:avLst>
              <a:gd name="adj1" fmla="val 25000"/>
              <a:gd name="adj2" fmla="val 109063"/>
              <a:gd name="adj3" fmla="val 25000"/>
            </a:avLst>
          </a:prstGeom>
          <a:solidFill>
            <a:srgbClr val="00FF00"/>
          </a:solidFill>
          <a:ln w="190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11272" name="Picture 2" descr="C:\Users\User\AppData\Local\Microsoft\Windows\Temporary Internet Files\Content.IE5\SPR3813D\MC90043163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143000"/>
            <a:ext cx="704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3" name="TextBox 11"/>
          <p:cNvSpPr txBox="1">
            <a:spLocks noChangeArrowheads="1"/>
          </p:cNvSpPr>
          <p:nvPr/>
        </p:nvSpPr>
        <p:spPr bwMode="auto">
          <a:xfrm>
            <a:off x="3352800" y="1828800"/>
            <a:ext cx="2568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latin typeface="Calibri" pitchFamily="34" charset="0"/>
              </a:rPr>
              <a:t>Consumer expenditure</a:t>
            </a:r>
          </a:p>
        </p:txBody>
      </p:sp>
      <p:sp>
        <p:nvSpPr>
          <p:cNvPr id="13" name="Curved Down Arrow 12"/>
          <p:cNvSpPr/>
          <p:nvPr/>
        </p:nvSpPr>
        <p:spPr>
          <a:xfrm rot="10800000" flipV="1">
            <a:off x="1295400" y="685800"/>
            <a:ext cx="6477000" cy="1143000"/>
          </a:xfrm>
          <a:prstGeom prst="curvedDownArrow">
            <a:avLst>
              <a:gd name="adj1" fmla="val 25000"/>
              <a:gd name="adj2" fmla="val 109063"/>
              <a:gd name="adj3" fmla="val 25000"/>
            </a:avLst>
          </a:prstGeom>
          <a:solidFill>
            <a:srgbClr val="00B0F0"/>
          </a:solidFill>
          <a:ln w="190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275" name="TextBox 13"/>
          <p:cNvSpPr txBox="1">
            <a:spLocks noChangeArrowheads="1"/>
          </p:cNvSpPr>
          <p:nvPr/>
        </p:nvSpPr>
        <p:spPr bwMode="auto">
          <a:xfrm>
            <a:off x="6869113" y="533400"/>
            <a:ext cx="1284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Calibri" pitchFamily="34" charset="0"/>
              </a:rPr>
              <a:t>Products</a:t>
            </a:r>
          </a:p>
        </p:txBody>
      </p:sp>
      <p:sp>
        <p:nvSpPr>
          <p:cNvPr id="15" name="Curved Down Arrow 14"/>
          <p:cNvSpPr/>
          <p:nvPr/>
        </p:nvSpPr>
        <p:spPr>
          <a:xfrm rot="10800000">
            <a:off x="2667000" y="4953000"/>
            <a:ext cx="4724400" cy="609600"/>
          </a:xfrm>
          <a:prstGeom prst="curvedDownArrow">
            <a:avLst>
              <a:gd name="adj1" fmla="val 25000"/>
              <a:gd name="adj2" fmla="val 109063"/>
              <a:gd name="adj3" fmla="val 25000"/>
            </a:avLst>
          </a:prstGeom>
          <a:solidFill>
            <a:srgbClr val="00FF00"/>
          </a:solidFill>
          <a:ln w="190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11277" name="Picture 2" descr="C:\Users\User\AppData\Local\Microsoft\Windows\Temporary Internet Files\Content.IE5\SPR3813D\MC90043163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953000"/>
            <a:ext cx="704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8" name="TextBox 16"/>
          <p:cNvSpPr txBox="1">
            <a:spLocks noChangeArrowheads="1"/>
          </p:cNvSpPr>
          <p:nvPr/>
        </p:nvSpPr>
        <p:spPr bwMode="auto">
          <a:xfrm>
            <a:off x="4152900" y="5486400"/>
            <a:ext cx="2552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latin typeface="Calibri" pitchFamily="34" charset="0"/>
              </a:rPr>
              <a:t>Wages, rent, dividends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51800" y="4927832"/>
            <a:ext cx="1092200" cy="18158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ysClr val="windowText" lastClr="000000"/>
                </a:solidFill>
              </a:rPr>
              <a:t>They</a:t>
            </a:r>
          </a:p>
          <a:p>
            <a:pPr algn="ctr"/>
            <a:r>
              <a:rPr lang="en-US" sz="2800" b="1" dirty="0" smtClean="0">
                <a:solidFill>
                  <a:sysClr val="windowText" lastClr="000000"/>
                </a:solidFill>
              </a:rPr>
              <a:t>Pay</a:t>
            </a:r>
          </a:p>
          <a:p>
            <a:pPr algn="ctr"/>
            <a:r>
              <a:rPr lang="en-US" sz="2800" b="1" dirty="0">
                <a:solidFill>
                  <a:sysClr val="windowText" lastClr="000000"/>
                </a:solidFill>
              </a:rPr>
              <a:t>u</a:t>
            </a:r>
            <a:r>
              <a:rPr lang="en-US" sz="2800" b="1" dirty="0" smtClean="0">
                <a:solidFill>
                  <a:sysClr val="windowText" lastClr="000000"/>
                </a:solidFill>
              </a:rPr>
              <a:t>s to</a:t>
            </a:r>
          </a:p>
          <a:p>
            <a:pPr algn="ctr"/>
            <a:r>
              <a:rPr lang="en-US" sz="2800" b="1" dirty="0" smtClean="0">
                <a:solidFill>
                  <a:sysClr val="windowText" lastClr="000000"/>
                </a:solidFill>
              </a:rPr>
              <a:t>work</a:t>
            </a:r>
            <a:endParaRPr 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7" name="Curved Down Arrow 16"/>
          <p:cNvSpPr/>
          <p:nvPr/>
        </p:nvSpPr>
        <p:spPr>
          <a:xfrm flipV="1">
            <a:off x="2057400" y="5105400"/>
            <a:ext cx="6477000" cy="1143000"/>
          </a:xfrm>
          <a:prstGeom prst="curvedDownArrow">
            <a:avLst>
              <a:gd name="adj1" fmla="val 25000"/>
              <a:gd name="adj2" fmla="val 109063"/>
              <a:gd name="adj3" fmla="val 25000"/>
            </a:avLst>
          </a:prstGeom>
          <a:solidFill>
            <a:srgbClr val="00B0F0"/>
          </a:solidFill>
          <a:ln w="190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8"/>
          <p:cNvSpPr txBox="1">
            <a:spLocks noChangeArrowheads="1"/>
          </p:cNvSpPr>
          <p:nvPr/>
        </p:nvSpPr>
        <p:spPr bwMode="auto">
          <a:xfrm>
            <a:off x="4495800" y="6319838"/>
            <a:ext cx="1450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Calibri" pitchFamily="34" charset="0"/>
              </a:rPr>
              <a:t>Resources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-4916" y="5034156"/>
            <a:ext cx="1681316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ysClr val="windowText" lastClr="000000"/>
                </a:solidFill>
              </a:rPr>
              <a:t>We sell our human resources</a:t>
            </a:r>
            <a:endParaRPr lang="en-US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810000" y="2438400"/>
            <a:ext cx="1968809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400" b="1" dirty="0">
                <a:solidFill>
                  <a:srgbClr val="FF0066"/>
                </a:solidFill>
                <a:latin typeface="Calibri" pitchFamily="34" charset="0"/>
              </a:rPr>
              <a:t>Circular</a:t>
            </a:r>
          </a:p>
          <a:p>
            <a:pPr algn="ctr" eaLnBrk="1" hangingPunct="1"/>
            <a:r>
              <a:rPr lang="en-US" sz="4400" b="1" dirty="0">
                <a:solidFill>
                  <a:srgbClr val="FF0066"/>
                </a:solidFill>
                <a:latin typeface="Calibri" pitchFamily="34" charset="0"/>
              </a:rPr>
              <a:t>Flow</a:t>
            </a:r>
          </a:p>
          <a:p>
            <a:pPr algn="ctr" eaLnBrk="1" hangingPunct="1"/>
            <a:r>
              <a:rPr lang="en-US" sz="4400" b="1" dirty="0">
                <a:solidFill>
                  <a:srgbClr val="FF0066"/>
                </a:solidFill>
                <a:latin typeface="Calibri" pitchFamily="34" charset="0"/>
              </a:rPr>
              <a:t>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1278" grpId="0"/>
      <p:bldP spid="16" grpId="0" animBg="1"/>
      <p:bldP spid="16" grpId="1" animBg="1"/>
      <p:bldP spid="17" grpId="0" animBg="1"/>
      <p:bldP spid="18" grpId="0"/>
      <p:bldP spid="19" grpId="0" animBg="1"/>
      <p:bldP spid="19" grpId="1" animBg="1"/>
      <p:bldP spid="20" grpId="0"/>
      <p:bldP spid="2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User\AppData\Local\Microsoft\Windows\Temporary Internet Files\Content.IE5\KF2HE79K\MC90044173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81200"/>
            <a:ext cx="289560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Box 7"/>
          <p:cNvSpPr txBox="1">
            <a:spLocks noChangeArrowheads="1"/>
          </p:cNvSpPr>
          <p:nvPr/>
        </p:nvSpPr>
        <p:spPr bwMode="auto">
          <a:xfrm>
            <a:off x="990600" y="4343400"/>
            <a:ext cx="2179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>
                <a:latin typeface="Calibri" pitchFamily="34" charset="0"/>
              </a:rPr>
              <a:t>Households</a:t>
            </a:r>
          </a:p>
        </p:txBody>
      </p:sp>
      <p:sp>
        <p:nvSpPr>
          <p:cNvPr id="14341" name="TextBox 8"/>
          <p:cNvSpPr txBox="1">
            <a:spLocks noChangeArrowheads="1"/>
          </p:cNvSpPr>
          <p:nvPr/>
        </p:nvSpPr>
        <p:spPr bwMode="auto">
          <a:xfrm>
            <a:off x="6934200" y="4343400"/>
            <a:ext cx="1117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>
                <a:latin typeface="Calibri" pitchFamily="34" charset="0"/>
              </a:rPr>
              <a:t>Firms</a:t>
            </a:r>
          </a:p>
        </p:txBody>
      </p:sp>
      <p:sp>
        <p:nvSpPr>
          <p:cNvPr id="14342" name="TextBox 5"/>
          <p:cNvSpPr txBox="1">
            <a:spLocks noChangeArrowheads="1"/>
          </p:cNvSpPr>
          <p:nvPr/>
        </p:nvSpPr>
        <p:spPr bwMode="auto">
          <a:xfrm>
            <a:off x="3687763" y="0"/>
            <a:ext cx="1768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00FF00"/>
                </a:solidFill>
                <a:latin typeface="Calibri" pitchFamily="34" charset="0"/>
              </a:rPr>
              <a:t>Economic Flow</a:t>
            </a:r>
          </a:p>
        </p:txBody>
      </p:sp>
      <p:sp>
        <p:nvSpPr>
          <p:cNvPr id="11" name="Curved Down Arrow 10"/>
          <p:cNvSpPr/>
          <p:nvPr/>
        </p:nvSpPr>
        <p:spPr>
          <a:xfrm>
            <a:off x="2514600" y="1219200"/>
            <a:ext cx="4724400" cy="609600"/>
          </a:xfrm>
          <a:prstGeom prst="curvedDownArrow">
            <a:avLst>
              <a:gd name="adj1" fmla="val 25000"/>
              <a:gd name="adj2" fmla="val 109063"/>
              <a:gd name="adj3" fmla="val 25000"/>
            </a:avLst>
          </a:prstGeom>
          <a:solidFill>
            <a:srgbClr val="00FF00"/>
          </a:solidFill>
          <a:ln w="190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14344" name="Picture 2" descr="C:\Users\User\AppData\Local\Microsoft\Windows\Temporary Internet Files\Content.IE5\SPR3813D\MC90043163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143000"/>
            <a:ext cx="704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Box 11"/>
          <p:cNvSpPr txBox="1">
            <a:spLocks noChangeArrowheads="1"/>
          </p:cNvSpPr>
          <p:nvPr/>
        </p:nvSpPr>
        <p:spPr bwMode="auto">
          <a:xfrm>
            <a:off x="3352800" y="1828800"/>
            <a:ext cx="2568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latin typeface="Calibri" pitchFamily="34" charset="0"/>
              </a:rPr>
              <a:t>Consumer expenditure</a:t>
            </a:r>
          </a:p>
        </p:txBody>
      </p:sp>
      <p:sp>
        <p:nvSpPr>
          <p:cNvPr id="13" name="Curved Down Arrow 12"/>
          <p:cNvSpPr/>
          <p:nvPr/>
        </p:nvSpPr>
        <p:spPr>
          <a:xfrm rot="10800000" flipV="1">
            <a:off x="1295400" y="685800"/>
            <a:ext cx="6477000" cy="1143000"/>
          </a:xfrm>
          <a:prstGeom prst="curvedDownArrow">
            <a:avLst>
              <a:gd name="adj1" fmla="val 25000"/>
              <a:gd name="adj2" fmla="val 109063"/>
              <a:gd name="adj3" fmla="val 25000"/>
            </a:avLst>
          </a:prstGeom>
          <a:solidFill>
            <a:srgbClr val="00B0F0"/>
          </a:solidFill>
          <a:ln w="190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4347" name="TextBox 13"/>
          <p:cNvSpPr txBox="1">
            <a:spLocks noChangeArrowheads="1"/>
          </p:cNvSpPr>
          <p:nvPr/>
        </p:nvSpPr>
        <p:spPr bwMode="auto">
          <a:xfrm>
            <a:off x="6869113" y="533400"/>
            <a:ext cx="1284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Calibri" pitchFamily="34" charset="0"/>
              </a:rPr>
              <a:t>Products</a:t>
            </a:r>
          </a:p>
        </p:txBody>
      </p:sp>
      <p:sp>
        <p:nvSpPr>
          <p:cNvPr id="15" name="Curved Down Arrow 14"/>
          <p:cNvSpPr/>
          <p:nvPr/>
        </p:nvSpPr>
        <p:spPr>
          <a:xfrm rot="10800000">
            <a:off x="2667000" y="4953000"/>
            <a:ext cx="4724400" cy="609600"/>
          </a:xfrm>
          <a:prstGeom prst="curvedDownArrow">
            <a:avLst>
              <a:gd name="adj1" fmla="val 25000"/>
              <a:gd name="adj2" fmla="val 109063"/>
              <a:gd name="adj3" fmla="val 25000"/>
            </a:avLst>
          </a:prstGeom>
          <a:solidFill>
            <a:srgbClr val="00FF00"/>
          </a:solidFill>
          <a:ln w="190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14349" name="Picture 2" descr="C:\Users\User\AppData\Local\Microsoft\Windows\Temporary Internet Files\Content.IE5\SPR3813D\MC90043163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953000"/>
            <a:ext cx="704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0" name="TextBox 16"/>
          <p:cNvSpPr txBox="1">
            <a:spLocks noChangeArrowheads="1"/>
          </p:cNvSpPr>
          <p:nvPr/>
        </p:nvSpPr>
        <p:spPr bwMode="auto">
          <a:xfrm>
            <a:off x="4152900" y="5486400"/>
            <a:ext cx="2552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latin typeface="Calibri" pitchFamily="34" charset="0"/>
              </a:rPr>
              <a:t>Wages, rent, dividends</a:t>
            </a:r>
          </a:p>
        </p:txBody>
      </p:sp>
      <p:sp>
        <p:nvSpPr>
          <p:cNvPr id="18" name="Curved Down Arrow 17"/>
          <p:cNvSpPr/>
          <p:nvPr/>
        </p:nvSpPr>
        <p:spPr>
          <a:xfrm flipV="1">
            <a:off x="2057400" y="5105400"/>
            <a:ext cx="6477000" cy="1143000"/>
          </a:xfrm>
          <a:prstGeom prst="curvedDownArrow">
            <a:avLst>
              <a:gd name="adj1" fmla="val 25000"/>
              <a:gd name="adj2" fmla="val 109063"/>
              <a:gd name="adj3" fmla="val 25000"/>
            </a:avLst>
          </a:prstGeom>
          <a:solidFill>
            <a:srgbClr val="00B0F0"/>
          </a:solidFill>
          <a:ln w="190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4352" name="TextBox 18"/>
          <p:cNvSpPr txBox="1">
            <a:spLocks noChangeArrowheads="1"/>
          </p:cNvSpPr>
          <p:nvPr/>
        </p:nvSpPr>
        <p:spPr bwMode="auto">
          <a:xfrm>
            <a:off x="4495800" y="6319838"/>
            <a:ext cx="1450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Calibri" pitchFamily="34" charset="0"/>
              </a:rPr>
              <a:t>Resources</a:t>
            </a:r>
          </a:p>
        </p:txBody>
      </p:sp>
      <p:pic>
        <p:nvPicPr>
          <p:cNvPr id="14353" name="Picture 2" descr="C:\Users\User\AppData\Local\Microsoft\Windows\Temporary Internet Files\Content.IE5\KF2HE79K\MP900401101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17" t="6055" b="15820"/>
          <a:stretch>
            <a:fillRect/>
          </a:stretch>
        </p:blipFill>
        <p:spPr bwMode="auto">
          <a:xfrm>
            <a:off x="0" y="5257800"/>
            <a:ext cx="10826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4" name="Picture 2" descr="C:\Users\User\AppData\Local\Microsoft\Windows\Temporary Internet Files\Content.IE5\KF2HE79K\MP900401101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17" t="6055" b="15820"/>
          <a:stretch>
            <a:fillRect/>
          </a:stretch>
        </p:blipFill>
        <p:spPr bwMode="auto">
          <a:xfrm>
            <a:off x="8061325" y="5257800"/>
            <a:ext cx="10826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5" name="TextBox 20"/>
          <p:cNvSpPr txBox="1">
            <a:spLocks noChangeArrowheads="1"/>
          </p:cNvSpPr>
          <p:nvPr/>
        </p:nvSpPr>
        <p:spPr bwMode="auto">
          <a:xfrm>
            <a:off x="1066800" y="6396038"/>
            <a:ext cx="876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FF00"/>
                </a:solidFill>
                <a:latin typeface="Calibri" pitchFamily="34" charset="0"/>
              </a:rPr>
              <a:t>Taxes</a:t>
            </a:r>
          </a:p>
        </p:txBody>
      </p:sp>
      <p:sp>
        <p:nvSpPr>
          <p:cNvPr id="14356" name="TextBox 21"/>
          <p:cNvSpPr txBox="1">
            <a:spLocks noChangeArrowheads="1"/>
          </p:cNvSpPr>
          <p:nvPr/>
        </p:nvSpPr>
        <p:spPr bwMode="auto">
          <a:xfrm>
            <a:off x="7200900" y="6400800"/>
            <a:ext cx="876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FF00"/>
                </a:solidFill>
                <a:latin typeface="Calibri" pitchFamily="34" charset="0"/>
              </a:rPr>
              <a:t>Taxes</a:t>
            </a:r>
          </a:p>
        </p:txBody>
      </p:sp>
      <p:sp>
        <p:nvSpPr>
          <p:cNvPr id="21" name="Up Arrow 20"/>
          <p:cNvSpPr/>
          <p:nvPr/>
        </p:nvSpPr>
        <p:spPr>
          <a:xfrm rot="12588723">
            <a:off x="428625" y="4041775"/>
            <a:ext cx="361950" cy="1204913"/>
          </a:xfrm>
          <a:prstGeom prst="upArrow">
            <a:avLst>
              <a:gd name="adj1" fmla="val 33257"/>
              <a:gd name="adj2" fmla="val 102500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Up Arrow 21"/>
          <p:cNvSpPr/>
          <p:nvPr/>
        </p:nvSpPr>
        <p:spPr>
          <a:xfrm rot="9237034">
            <a:off x="8185150" y="4095750"/>
            <a:ext cx="363538" cy="1204913"/>
          </a:xfrm>
          <a:prstGeom prst="upArrow">
            <a:avLst>
              <a:gd name="adj1" fmla="val 33257"/>
              <a:gd name="adj2" fmla="val 102500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5" grpId="0"/>
      <p:bldP spid="14356" grpId="0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User\AppData\Local\Microsoft\Windows\Temporary Internet Files\Content.IE5\KF2HE79K\MP90040110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17" t="6055" b="15820"/>
          <a:stretch>
            <a:fillRect/>
          </a:stretch>
        </p:blipFill>
        <p:spPr bwMode="auto">
          <a:xfrm>
            <a:off x="2247900" y="1295400"/>
            <a:ext cx="4648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1587500" y="76200"/>
            <a:ext cx="5969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pitchFamily="34" charset="0"/>
              </a:rPr>
              <a:t>Does the government suck money</a:t>
            </a:r>
          </a:p>
          <a:p>
            <a:pPr algn="ctr" eaLnBrk="1" hangingPunct="1"/>
            <a:r>
              <a:rPr lang="en-US" sz="3200" b="1">
                <a:latin typeface="Calibri" pitchFamily="34" charset="0"/>
              </a:rPr>
              <a:t> out of the cycle through taxes?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971800" y="3276600"/>
            <a:ext cx="3592513" cy="315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9900" b="1" dirty="0">
                <a:solidFill>
                  <a:srgbClr val="00FF00"/>
                </a:solidFill>
                <a:latin typeface="Calibri" pitchFamily="34" charset="0"/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User\AppData\Local\Microsoft\Windows\Temporary Internet Files\Content.IE5\KF2HE79K\MP90040110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17" t="6055" b="15820"/>
          <a:stretch>
            <a:fillRect/>
          </a:stretch>
        </p:blipFill>
        <p:spPr bwMode="auto">
          <a:xfrm>
            <a:off x="2247900" y="1295400"/>
            <a:ext cx="4648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1587500" y="76200"/>
            <a:ext cx="5969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pitchFamily="34" charset="0"/>
              </a:rPr>
              <a:t>Does the government suck money</a:t>
            </a:r>
          </a:p>
          <a:p>
            <a:pPr algn="ctr" eaLnBrk="1" hangingPunct="1"/>
            <a:r>
              <a:rPr lang="en-US" sz="3200" b="1">
                <a:latin typeface="Calibri" pitchFamily="34" charset="0"/>
              </a:rPr>
              <a:t> out of the cycle through taxes?</a:t>
            </a:r>
          </a:p>
        </p:txBody>
      </p:sp>
      <p:sp>
        <p:nvSpPr>
          <p:cNvPr id="5" name="Up Arrow 4"/>
          <p:cNvSpPr/>
          <p:nvPr/>
        </p:nvSpPr>
        <p:spPr>
          <a:xfrm rot="13193614">
            <a:off x="1495425" y="3135313"/>
            <a:ext cx="361950" cy="1204912"/>
          </a:xfrm>
          <a:prstGeom prst="upArrow">
            <a:avLst>
              <a:gd name="adj1" fmla="val 33257"/>
              <a:gd name="adj2" fmla="val 102500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Up Arrow 5"/>
          <p:cNvSpPr/>
          <p:nvPr/>
        </p:nvSpPr>
        <p:spPr>
          <a:xfrm rot="8154714">
            <a:off x="7302500" y="3081338"/>
            <a:ext cx="363538" cy="1204912"/>
          </a:xfrm>
          <a:prstGeom prst="upArrow">
            <a:avLst>
              <a:gd name="adj1" fmla="val 33257"/>
              <a:gd name="adj2" fmla="val 102500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9462" name="Picture 2" descr="C:\Users\User\AppData\Local\Microsoft\Windows\Temporary Internet Files\Content.IE5\9WHVQEKJ\MC900382578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419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3" descr="C:\Users\User\AppData\Local\Microsoft\Windows\Temporary Internet Files\Content.IE5\KF2HE79K\MC90001445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313" y="4419600"/>
            <a:ext cx="1817687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1897" y="6021063"/>
            <a:ext cx="134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schools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147470" y="6324600"/>
            <a:ext cx="1072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police</a:t>
            </a:r>
            <a:endParaRPr lang="en-US" sz="2400" b="1" dirty="0"/>
          </a:p>
        </p:txBody>
      </p:sp>
      <p:sp>
        <p:nvSpPr>
          <p:cNvPr id="10" name="Up Arrow 9"/>
          <p:cNvSpPr/>
          <p:nvPr/>
        </p:nvSpPr>
        <p:spPr>
          <a:xfrm rot="7156207">
            <a:off x="1992313" y="5145088"/>
            <a:ext cx="363537" cy="763587"/>
          </a:xfrm>
          <a:prstGeom prst="upArrow">
            <a:avLst>
              <a:gd name="adj1" fmla="val 33257"/>
              <a:gd name="adj2" fmla="val 102500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4" descr="C:\Users\User\AppData\Local\Microsoft\Windows\Temporary Internet Files\Content.IE5\SPR3813D\MC900434901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5626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Up Arrow 11"/>
          <p:cNvSpPr/>
          <p:nvPr/>
        </p:nvSpPr>
        <p:spPr>
          <a:xfrm rot="14157031">
            <a:off x="6560344" y="5241132"/>
            <a:ext cx="363537" cy="762000"/>
          </a:xfrm>
          <a:prstGeom prst="upArrow">
            <a:avLst>
              <a:gd name="adj1" fmla="val 33257"/>
              <a:gd name="adj2" fmla="val 102500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5" descr="C:\Users\User\AppData\Local\Microsoft\Windows\Temporary Internet Files\Content.IE5\9WHVQEKJ\MC900433940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534025"/>
            <a:ext cx="13239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Up Arrow 13"/>
          <p:cNvSpPr/>
          <p:nvPr/>
        </p:nvSpPr>
        <p:spPr>
          <a:xfrm rot="3186463">
            <a:off x="3737769" y="5326857"/>
            <a:ext cx="363537" cy="762000"/>
          </a:xfrm>
          <a:prstGeom prst="upArrow">
            <a:avLst>
              <a:gd name="adj1" fmla="val 33257"/>
              <a:gd name="adj2" fmla="val 102500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Up Arrow 14"/>
          <p:cNvSpPr/>
          <p:nvPr/>
        </p:nvSpPr>
        <p:spPr>
          <a:xfrm rot="18639353">
            <a:off x="5026819" y="5339557"/>
            <a:ext cx="363537" cy="762000"/>
          </a:xfrm>
          <a:prstGeom prst="upArrow">
            <a:avLst>
              <a:gd name="adj1" fmla="val 33257"/>
              <a:gd name="adj2" fmla="val 102500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886200"/>
            <a:ext cx="18288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961497" y="4191000"/>
            <a:ext cx="10583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>
                <a:latin typeface="Calibri" pitchFamily="34" charset="0"/>
              </a:rPr>
              <a:t>firms</a:t>
            </a:r>
          </a:p>
        </p:txBody>
      </p:sp>
      <p:sp>
        <p:nvSpPr>
          <p:cNvPr id="18" name="TextBox 15"/>
          <p:cNvSpPr txBox="1">
            <a:spLocks noChangeArrowheads="1"/>
          </p:cNvSpPr>
          <p:nvPr/>
        </p:nvSpPr>
        <p:spPr bwMode="auto">
          <a:xfrm>
            <a:off x="3657600" y="6324600"/>
            <a:ext cx="18614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dirty="0">
                <a:latin typeface="Calibri" pitchFamily="34" charset="0"/>
              </a:rPr>
              <a:t>households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15" grpId="0" animBg="1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User\AppData\Local\Microsoft\Windows\Temporary Internet Files\Content.IE5\KF2HE79K\MP90040110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17" t="6055" b="15820"/>
          <a:stretch>
            <a:fillRect/>
          </a:stretch>
        </p:blipFill>
        <p:spPr bwMode="auto">
          <a:xfrm>
            <a:off x="2247900" y="1295400"/>
            <a:ext cx="4648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1587500" y="76200"/>
            <a:ext cx="5969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>
                <a:latin typeface="Calibri" pitchFamily="34" charset="0"/>
              </a:rPr>
              <a:t>Does the government suck money</a:t>
            </a:r>
          </a:p>
          <a:p>
            <a:pPr algn="ctr" eaLnBrk="1" hangingPunct="1"/>
            <a:r>
              <a:rPr lang="en-US" sz="3200" b="1">
                <a:latin typeface="Calibri" pitchFamily="34" charset="0"/>
              </a:rPr>
              <a:t> out of the cycle through taxes?</a:t>
            </a:r>
          </a:p>
        </p:txBody>
      </p:sp>
      <p:sp>
        <p:nvSpPr>
          <p:cNvPr id="5" name="Up Arrow 4"/>
          <p:cNvSpPr/>
          <p:nvPr/>
        </p:nvSpPr>
        <p:spPr>
          <a:xfrm rot="13193614">
            <a:off x="1495425" y="3135313"/>
            <a:ext cx="361950" cy="1204912"/>
          </a:xfrm>
          <a:prstGeom prst="upArrow">
            <a:avLst>
              <a:gd name="adj1" fmla="val 33257"/>
              <a:gd name="adj2" fmla="val 102500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Up Arrow 5"/>
          <p:cNvSpPr/>
          <p:nvPr/>
        </p:nvSpPr>
        <p:spPr>
          <a:xfrm rot="8154714">
            <a:off x="7302500" y="3081338"/>
            <a:ext cx="363538" cy="1204912"/>
          </a:xfrm>
          <a:prstGeom prst="upArrow">
            <a:avLst>
              <a:gd name="adj1" fmla="val 33257"/>
              <a:gd name="adj2" fmla="val 102500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2534" name="Picture 2" descr="C:\Users\User\AppData\Local\Microsoft\Windows\Temporary Internet Files\Content.IE5\9WHVQEKJ\MC900382578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419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3" descr="C:\Users\User\AppData\Local\Microsoft\Windows\Temporary Internet Files\Content.IE5\KF2HE79K\MC90001445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313" y="4419600"/>
            <a:ext cx="1817687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Up Arrow 8"/>
          <p:cNvSpPr/>
          <p:nvPr/>
        </p:nvSpPr>
        <p:spPr>
          <a:xfrm rot="7156207">
            <a:off x="1992313" y="5145088"/>
            <a:ext cx="363537" cy="763587"/>
          </a:xfrm>
          <a:prstGeom prst="upArrow">
            <a:avLst>
              <a:gd name="adj1" fmla="val 33257"/>
              <a:gd name="adj2" fmla="val 102500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Up Arrow 9"/>
          <p:cNvSpPr/>
          <p:nvPr/>
        </p:nvSpPr>
        <p:spPr>
          <a:xfrm rot="14157031">
            <a:off x="6560344" y="5241132"/>
            <a:ext cx="363537" cy="762000"/>
          </a:xfrm>
          <a:prstGeom prst="upArrow">
            <a:avLst>
              <a:gd name="adj1" fmla="val 33257"/>
              <a:gd name="adj2" fmla="val 102500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2538" name="Picture 4" descr="C:\Users\User\AppData\Local\Microsoft\Windows\Temporary Internet Files\Content.IE5\SPR3813D\MC900434901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5626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Picture 5" descr="C:\Users\User\AppData\Local\Microsoft\Windows\Temporary Internet Files\Content.IE5\9WHVQEKJ\MC900433940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534025"/>
            <a:ext cx="13239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0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886200"/>
            <a:ext cx="18288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Up Arrow 13"/>
          <p:cNvSpPr/>
          <p:nvPr/>
        </p:nvSpPr>
        <p:spPr>
          <a:xfrm rot="3186463">
            <a:off x="3737769" y="5326857"/>
            <a:ext cx="363537" cy="762000"/>
          </a:xfrm>
          <a:prstGeom prst="upArrow">
            <a:avLst>
              <a:gd name="adj1" fmla="val 33257"/>
              <a:gd name="adj2" fmla="val 102500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Up Arrow 14"/>
          <p:cNvSpPr/>
          <p:nvPr/>
        </p:nvSpPr>
        <p:spPr>
          <a:xfrm rot="18639353">
            <a:off x="5026819" y="5339557"/>
            <a:ext cx="363537" cy="762000"/>
          </a:xfrm>
          <a:prstGeom prst="upArrow">
            <a:avLst>
              <a:gd name="adj1" fmla="val 33257"/>
              <a:gd name="adj2" fmla="val 102500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43" name="TextBox 15"/>
          <p:cNvSpPr txBox="1">
            <a:spLocks noChangeArrowheads="1"/>
          </p:cNvSpPr>
          <p:nvPr/>
        </p:nvSpPr>
        <p:spPr bwMode="auto">
          <a:xfrm>
            <a:off x="3810000" y="6324600"/>
            <a:ext cx="1620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Calibri" pitchFamily="34" charset="0"/>
              </a:rPr>
              <a:t>households</a:t>
            </a:r>
          </a:p>
        </p:txBody>
      </p:sp>
      <p:sp>
        <p:nvSpPr>
          <p:cNvPr id="22544" name="TextBox 16"/>
          <p:cNvSpPr txBox="1">
            <a:spLocks noChangeArrowheads="1"/>
          </p:cNvSpPr>
          <p:nvPr/>
        </p:nvSpPr>
        <p:spPr bwMode="auto">
          <a:xfrm>
            <a:off x="4876800" y="4191000"/>
            <a:ext cx="822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Calibri" pitchFamily="34" charset="0"/>
              </a:rPr>
              <a:t>firms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User\AppData\Local\Microsoft\Windows\Temporary Internet Files\Content.IE5\KF2HE79K\MC90044173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81200"/>
            <a:ext cx="289560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Box 7"/>
          <p:cNvSpPr txBox="1">
            <a:spLocks noChangeArrowheads="1"/>
          </p:cNvSpPr>
          <p:nvPr/>
        </p:nvSpPr>
        <p:spPr bwMode="auto">
          <a:xfrm>
            <a:off x="990600" y="4343400"/>
            <a:ext cx="2179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>
                <a:latin typeface="Calibri" pitchFamily="34" charset="0"/>
              </a:rPr>
              <a:t>Households</a:t>
            </a:r>
          </a:p>
        </p:txBody>
      </p:sp>
      <p:sp>
        <p:nvSpPr>
          <p:cNvPr id="23557" name="TextBox 8"/>
          <p:cNvSpPr txBox="1">
            <a:spLocks noChangeArrowheads="1"/>
          </p:cNvSpPr>
          <p:nvPr/>
        </p:nvSpPr>
        <p:spPr bwMode="auto">
          <a:xfrm>
            <a:off x="6934200" y="4343400"/>
            <a:ext cx="1117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>
                <a:latin typeface="Calibri" pitchFamily="34" charset="0"/>
              </a:rPr>
              <a:t>Firms</a:t>
            </a:r>
          </a:p>
        </p:txBody>
      </p:sp>
      <p:sp>
        <p:nvSpPr>
          <p:cNvPr id="23558" name="TextBox 5"/>
          <p:cNvSpPr txBox="1">
            <a:spLocks noChangeArrowheads="1"/>
          </p:cNvSpPr>
          <p:nvPr/>
        </p:nvSpPr>
        <p:spPr bwMode="auto">
          <a:xfrm>
            <a:off x="3687763" y="0"/>
            <a:ext cx="1768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00FF00"/>
                </a:solidFill>
                <a:latin typeface="Calibri" pitchFamily="34" charset="0"/>
              </a:rPr>
              <a:t>Economic Flow</a:t>
            </a:r>
          </a:p>
        </p:txBody>
      </p:sp>
      <p:sp>
        <p:nvSpPr>
          <p:cNvPr id="11" name="Curved Down Arrow 10"/>
          <p:cNvSpPr/>
          <p:nvPr/>
        </p:nvSpPr>
        <p:spPr>
          <a:xfrm>
            <a:off x="2514600" y="1219200"/>
            <a:ext cx="4724400" cy="609600"/>
          </a:xfrm>
          <a:prstGeom prst="curvedDownArrow">
            <a:avLst>
              <a:gd name="adj1" fmla="val 25000"/>
              <a:gd name="adj2" fmla="val 109063"/>
              <a:gd name="adj3" fmla="val 25000"/>
            </a:avLst>
          </a:prstGeom>
          <a:solidFill>
            <a:srgbClr val="00FF00"/>
          </a:solidFill>
          <a:ln w="190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23560" name="Picture 2" descr="C:\Users\User\AppData\Local\Microsoft\Windows\Temporary Internet Files\Content.IE5\SPR3813D\MC90043163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143000"/>
            <a:ext cx="704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1" name="TextBox 11"/>
          <p:cNvSpPr txBox="1">
            <a:spLocks noChangeArrowheads="1"/>
          </p:cNvSpPr>
          <p:nvPr/>
        </p:nvSpPr>
        <p:spPr bwMode="auto">
          <a:xfrm>
            <a:off x="3352800" y="1828800"/>
            <a:ext cx="2568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latin typeface="Calibri" pitchFamily="34" charset="0"/>
              </a:rPr>
              <a:t>Consumer expenditure</a:t>
            </a:r>
          </a:p>
        </p:txBody>
      </p:sp>
      <p:sp>
        <p:nvSpPr>
          <p:cNvPr id="13" name="Curved Down Arrow 12"/>
          <p:cNvSpPr/>
          <p:nvPr/>
        </p:nvSpPr>
        <p:spPr>
          <a:xfrm rot="10800000" flipV="1">
            <a:off x="1295400" y="685800"/>
            <a:ext cx="6477000" cy="1143000"/>
          </a:xfrm>
          <a:prstGeom prst="curvedDownArrow">
            <a:avLst>
              <a:gd name="adj1" fmla="val 25000"/>
              <a:gd name="adj2" fmla="val 109063"/>
              <a:gd name="adj3" fmla="val 25000"/>
            </a:avLst>
          </a:prstGeom>
          <a:solidFill>
            <a:srgbClr val="00B0F0"/>
          </a:solidFill>
          <a:ln w="190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3563" name="TextBox 13"/>
          <p:cNvSpPr txBox="1">
            <a:spLocks noChangeArrowheads="1"/>
          </p:cNvSpPr>
          <p:nvPr/>
        </p:nvSpPr>
        <p:spPr bwMode="auto">
          <a:xfrm>
            <a:off x="6869113" y="533400"/>
            <a:ext cx="12842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Calibri" pitchFamily="34" charset="0"/>
              </a:rPr>
              <a:t>Products</a:t>
            </a:r>
          </a:p>
        </p:txBody>
      </p:sp>
      <p:sp>
        <p:nvSpPr>
          <p:cNvPr id="15" name="Curved Down Arrow 14"/>
          <p:cNvSpPr/>
          <p:nvPr/>
        </p:nvSpPr>
        <p:spPr>
          <a:xfrm rot="10800000">
            <a:off x="2667000" y="4953000"/>
            <a:ext cx="4724400" cy="609600"/>
          </a:xfrm>
          <a:prstGeom prst="curvedDownArrow">
            <a:avLst>
              <a:gd name="adj1" fmla="val 25000"/>
              <a:gd name="adj2" fmla="val 109063"/>
              <a:gd name="adj3" fmla="val 25000"/>
            </a:avLst>
          </a:prstGeom>
          <a:solidFill>
            <a:srgbClr val="00FF00"/>
          </a:solidFill>
          <a:ln w="190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23565" name="Picture 2" descr="C:\Users\User\AppData\Local\Microsoft\Windows\Temporary Internet Files\Content.IE5\SPR3813D\MC90043163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953000"/>
            <a:ext cx="704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6" name="TextBox 16"/>
          <p:cNvSpPr txBox="1">
            <a:spLocks noChangeArrowheads="1"/>
          </p:cNvSpPr>
          <p:nvPr/>
        </p:nvSpPr>
        <p:spPr bwMode="auto">
          <a:xfrm>
            <a:off x="4152900" y="5486400"/>
            <a:ext cx="2552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latin typeface="Calibri" pitchFamily="34" charset="0"/>
              </a:rPr>
              <a:t>Wages, rent, dividends</a:t>
            </a:r>
          </a:p>
        </p:txBody>
      </p:sp>
      <p:sp>
        <p:nvSpPr>
          <p:cNvPr id="18" name="Curved Down Arrow 17"/>
          <p:cNvSpPr/>
          <p:nvPr/>
        </p:nvSpPr>
        <p:spPr>
          <a:xfrm flipV="1">
            <a:off x="2057400" y="5105400"/>
            <a:ext cx="6477000" cy="1143000"/>
          </a:xfrm>
          <a:prstGeom prst="curvedDownArrow">
            <a:avLst>
              <a:gd name="adj1" fmla="val 25000"/>
              <a:gd name="adj2" fmla="val 109063"/>
              <a:gd name="adj3" fmla="val 25000"/>
            </a:avLst>
          </a:prstGeom>
          <a:solidFill>
            <a:srgbClr val="00B0F0"/>
          </a:solidFill>
          <a:ln w="190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3568" name="TextBox 18"/>
          <p:cNvSpPr txBox="1">
            <a:spLocks noChangeArrowheads="1"/>
          </p:cNvSpPr>
          <p:nvPr/>
        </p:nvSpPr>
        <p:spPr bwMode="auto">
          <a:xfrm>
            <a:off x="4495800" y="6319838"/>
            <a:ext cx="1450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Calibri" pitchFamily="34" charset="0"/>
              </a:rPr>
              <a:t>Resources</a:t>
            </a:r>
          </a:p>
        </p:txBody>
      </p:sp>
      <p:pic>
        <p:nvPicPr>
          <p:cNvPr id="23569" name="Picture 2" descr="C:\Users\User\AppData\Local\Microsoft\Windows\Temporary Internet Files\Content.IE5\KF2HE79K\MP900401101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17" t="6055" b="15820"/>
          <a:stretch>
            <a:fillRect/>
          </a:stretch>
        </p:blipFill>
        <p:spPr bwMode="auto">
          <a:xfrm>
            <a:off x="0" y="5257800"/>
            <a:ext cx="10826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0" name="Picture 2" descr="C:\Users\User\AppData\Local\Microsoft\Windows\Temporary Internet Files\Content.IE5\KF2HE79K\MP900401101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17" t="6055" b="15820"/>
          <a:stretch>
            <a:fillRect/>
          </a:stretch>
        </p:blipFill>
        <p:spPr bwMode="auto">
          <a:xfrm>
            <a:off x="8061325" y="5257800"/>
            <a:ext cx="10826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71" name="TextBox 20"/>
          <p:cNvSpPr txBox="1">
            <a:spLocks noChangeArrowheads="1"/>
          </p:cNvSpPr>
          <p:nvPr/>
        </p:nvSpPr>
        <p:spPr bwMode="auto">
          <a:xfrm>
            <a:off x="1066800" y="6396038"/>
            <a:ext cx="876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FF00"/>
                </a:solidFill>
                <a:latin typeface="Calibri" pitchFamily="34" charset="0"/>
              </a:rPr>
              <a:t>Taxes</a:t>
            </a:r>
          </a:p>
        </p:txBody>
      </p:sp>
      <p:sp>
        <p:nvSpPr>
          <p:cNvPr id="23572" name="TextBox 21"/>
          <p:cNvSpPr txBox="1">
            <a:spLocks noChangeArrowheads="1"/>
          </p:cNvSpPr>
          <p:nvPr/>
        </p:nvSpPr>
        <p:spPr bwMode="auto">
          <a:xfrm>
            <a:off x="7200900" y="6400800"/>
            <a:ext cx="876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FF00"/>
                </a:solidFill>
                <a:latin typeface="Calibri" pitchFamily="34" charset="0"/>
              </a:rPr>
              <a:t>Taxes</a:t>
            </a:r>
          </a:p>
        </p:txBody>
      </p:sp>
      <p:sp>
        <p:nvSpPr>
          <p:cNvPr id="23" name="Up Arrow 22"/>
          <p:cNvSpPr/>
          <p:nvPr/>
        </p:nvSpPr>
        <p:spPr>
          <a:xfrm rot="12588723">
            <a:off x="428625" y="4041775"/>
            <a:ext cx="361950" cy="1204913"/>
          </a:xfrm>
          <a:prstGeom prst="upArrow">
            <a:avLst>
              <a:gd name="adj1" fmla="val 33257"/>
              <a:gd name="adj2" fmla="val 102500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Up Arrow 23"/>
          <p:cNvSpPr/>
          <p:nvPr/>
        </p:nvSpPr>
        <p:spPr>
          <a:xfrm rot="9237034">
            <a:off x="8185150" y="4095750"/>
            <a:ext cx="363538" cy="1204913"/>
          </a:xfrm>
          <a:prstGeom prst="upArrow">
            <a:avLst>
              <a:gd name="adj1" fmla="val 33257"/>
              <a:gd name="adj2" fmla="val 102500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75" name="TextBox 24"/>
          <p:cNvSpPr txBox="1">
            <a:spLocks noChangeArrowheads="1"/>
          </p:cNvSpPr>
          <p:nvPr/>
        </p:nvSpPr>
        <p:spPr bwMode="auto">
          <a:xfrm>
            <a:off x="4103688" y="2667000"/>
            <a:ext cx="148431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FF0066"/>
                </a:solidFill>
                <a:latin typeface="Calibri" pitchFamily="34" charset="0"/>
              </a:rPr>
              <a:t>Circular</a:t>
            </a:r>
          </a:p>
          <a:p>
            <a:pPr algn="ctr" eaLnBrk="1" hangingPunct="1"/>
            <a:r>
              <a:rPr lang="en-US" sz="3200" b="1">
                <a:solidFill>
                  <a:srgbClr val="FF0066"/>
                </a:solidFill>
                <a:latin typeface="Calibri" pitchFamily="34" charset="0"/>
              </a:rPr>
              <a:t>Flow</a:t>
            </a:r>
          </a:p>
          <a:p>
            <a:pPr algn="ctr" eaLnBrk="1" hangingPunct="1"/>
            <a:r>
              <a:rPr lang="en-US" sz="3200" b="1">
                <a:solidFill>
                  <a:srgbClr val="FF0066"/>
                </a:solidFill>
                <a:latin typeface="Calibri" pitchFamily="34" charset="0"/>
              </a:rPr>
              <a:t>Model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2196405"/>
            <a:ext cx="7848599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bg1"/>
                </a:solidFill>
              </a:rPr>
              <a:t>Tax dollars eventually go back to </a:t>
            </a:r>
            <a:r>
              <a:rPr lang="en-US" sz="2800" b="1" u="sng" dirty="0" smtClean="0">
                <a:solidFill>
                  <a:schemeClr val="bg1"/>
                </a:solidFill>
              </a:rPr>
              <a:t>households</a:t>
            </a:r>
            <a:r>
              <a:rPr lang="en-US" sz="2500" b="1" dirty="0" smtClean="0">
                <a:solidFill>
                  <a:schemeClr val="bg1"/>
                </a:solidFill>
              </a:rPr>
              <a:t>. </a:t>
            </a:r>
          </a:p>
          <a:p>
            <a:r>
              <a:rPr lang="en-US" sz="2500" b="1" dirty="0" smtClean="0">
                <a:solidFill>
                  <a:schemeClr val="bg1"/>
                </a:solidFill>
              </a:rPr>
              <a:t>The </a:t>
            </a:r>
            <a:r>
              <a:rPr lang="en-US" sz="2800" b="1" u="sng" dirty="0">
                <a:solidFill>
                  <a:schemeClr val="bg1"/>
                </a:solidFill>
              </a:rPr>
              <a:t>h</a:t>
            </a:r>
            <a:r>
              <a:rPr lang="en-US" sz="2800" b="1" u="sng" dirty="0" smtClean="0">
                <a:solidFill>
                  <a:schemeClr val="bg1"/>
                </a:solidFill>
              </a:rPr>
              <a:t>ouseholds</a:t>
            </a:r>
            <a:r>
              <a:rPr lang="en-US" sz="2500" b="1" dirty="0" smtClean="0">
                <a:solidFill>
                  <a:schemeClr val="bg1"/>
                </a:solidFill>
              </a:rPr>
              <a:t> then spend the money at </a:t>
            </a:r>
            <a:r>
              <a:rPr lang="en-US" sz="2800" b="1" u="sng" dirty="0" smtClean="0">
                <a:solidFill>
                  <a:schemeClr val="bg1"/>
                </a:solidFill>
              </a:rPr>
              <a:t>firms</a:t>
            </a:r>
            <a:r>
              <a:rPr lang="en-US" sz="2500" b="1" dirty="0" smtClean="0">
                <a:solidFill>
                  <a:schemeClr val="bg1"/>
                </a:solidFill>
              </a:rPr>
              <a:t>. </a:t>
            </a:r>
          </a:p>
          <a:p>
            <a:r>
              <a:rPr lang="en-US" sz="2800" b="1" u="sng" dirty="0" smtClean="0">
                <a:solidFill>
                  <a:schemeClr val="bg1"/>
                </a:solidFill>
              </a:rPr>
              <a:t>Firms</a:t>
            </a:r>
            <a:r>
              <a:rPr lang="en-US" sz="2500" b="1" dirty="0" smtClean="0">
                <a:solidFill>
                  <a:schemeClr val="bg1"/>
                </a:solidFill>
              </a:rPr>
              <a:t> then pay </a:t>
            </a:r>
            <a:r>
              <a:rPr lang="en-US" sz="2800" b="1" u="sng" dirty="0" smtClean="0">
                <a:solidFill>
                  <a:schemeClr val="bg1"/>
                </a:solidFill>
              </a:rPr>
              <a:t>households</a:t>
            </a:r>
            <a:r>
              <a:rPr lang="en-US" sz="2500" b="1" dirty="0" smtClean="0">
                <a:solidFill>
                  <a:schemeClr val="bg1"/>
                </a:solidFill>
              </a:rPr>
              <a:t>. And so on… </a:t>
            </a:r>
            <a:endParaRPr lang="en-US" sz="25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194</Words>
  <Application>Microsoft Office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Economic 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Pearce Dietrich</cp:lastModifiedBy>
  <cp:revision>16</cp:revision>
  <dcterms:created xsi:type="dcterms:W3CDTF">2012-04-26T16:13:40Z</dcterms:created>
  <dcterms:modified xsi:type="dcterms:W3CDTF">2013-05-03T16:48:39Z</dcterms:modified>
</cp:coreProperties>
</file>