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72" r:id="rId3"/>
    <p:sldId id="271" r:id="rId4"/>
    <p:sldId id="26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4" r:id="rId16"/>
    <p:sldId id="257" r:id="rId17"/>
    <p:sldId id="258" r:id="rId18"/>
    <p:sldId id="259" r:id="rId19"/>
    <p:sldId id="260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2C3C4-174F-42EB-B088-E63B196608F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050E3-EEC9-4E05-B2C6-A3F11E714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4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F9409-4A00-4371-8F18-32E70BB11E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93638-EB92-4E31-BFD8-34696DBDED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0389-74BC-4FFD-96DD-F313EA224BEA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E137-D3FE-4319-9295-EFBC1F32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9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0389-74BC-4FFD-96DD-F313EA224BEA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E137-D3FE-4319-9295-EFBC1F32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0389-74BC-4FFD-96DD-F313EA224BEA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E137-D3FE-4319-9295-EFBC1F32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0389-74BC-4FFD-96DD-F313EA224BEA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E137-D3FE-4319-9295-EFBC1F32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3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0389-74BC-4FFD-96DD-F313EA224BEA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E137-D3FE-4319-9295-EFBC1F32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1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0389-74BC-4FFD-96DD-F313EA224BEA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E137-D3FE-4319-9295-EFBC1F32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0389-74BC-4FFD-96DD-F313EA224BEA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E137-D3FE-4319-9295-EFBC1F32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0389-74BC-4FFD-96DD-F313EA224BEA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E137-D3FE-4319-9295-EFBC1F32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1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0389-74BC-4FFD-96DD-F313EA224BEA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E137-D3FE-4319-9295-EFBC1F32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0389-74BC-4FFD-96DD-F313EA224BEA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E137-D3FE-4319-9295-EFBC1F32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0389-74BC-4FFD-96DD-F313EA224BEA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E137-D3FE-4319-9295-EFBC1F32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80389-74BC-4FFD-96DD-F313EA224BEA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E137-D3FE-4319-9295-EFBC1F32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1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35" y="120393"/>
            <a:ext cx="4304965" cy="20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524" y="103762"/>
            <a:ext cx="36111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/>
              <a:t>Unit 2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History/creation</a:t>
            </a:r>
          </a:p>
          <a:p>
            <a:pPr algn="ctr"/>
            <a:r>
              <a:rPr lang="en-US" sz="3600" b="1" dirty="0" smtClean="0"/>
              <a:t>Of the US Gov‘t</a:t>
            </a:r>
            <a:endParaRPr lang="en-US" sz="3600" b="1" dirty="0"/>
          </a:p>
        </p:txBody>
      </p:sp>
      <p:sp>
        <p:nvSpPr>
          <p:cNvPr id="5" name="Right Arrow 4"/>
          <p:cNvSpPr/>
          <p:nvPr/>
        </p:nvSpPr>
        <p:spPr>
          <a:xfrm>
            <a:off x="3917372" y="805361"/>
            <a:ext cx="1076241" cy="697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34" y="2407369"/>
            <a:ext cx="4304965" cy="20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2779129"/>
            <a:ext cx="34438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/>
              <a:t>Unit 3</a:t>
            </a:r>
          </a:p>
          <a:p>
            <a:pPr algn="ctr"/>
            <a:r>
              <a:rPr lang="en-US" sz="3600" b="1" dirty="0" smtClean="0"/>
              <a:t>US </a:t>
            </a:r>
            <a:r>
              <a:rPr lang="en-US" sz="3600" b="1" dirty="0" smtClean="0"/>
              <a:t>Gov‘t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How it works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17371" y="3094803"/>
            <a:ext cx="1076241" cy="697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1" t="26641" r="32139" b="11490"/>
          <a:stretch/>
        </p:blipFill>
        <p:spPr bwMode="auto">
          <a:xfrm>
            <a:off x="3255818" y="228600"/>
            <a:ext cx="295101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5400000">
            <a:off x="4182421" y="4743450"/>
            <a:ext cx="1143000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01972" y="5768370"/>
            <a:ext cx="2265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Enforces Laws</a:t>
            </a:r>
            <a:endParaRPr lang="en-US" sz="2800" b="1" dirty="0"/>
          </a:p>
        </p:txBody>
      </p:sp>
      <p:pic>
        <p:nvPicPr>
          <p:cNvPr id="5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5867401" y="914400"/>
            <a:ext cx="339436" cy="8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pearce.dietrich\AppData\Local\Microsoft\Windows\Temporary Internet Files\Content.IE5\UHPARGJF\MC9004339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2" y="2089673"/>
            <a:ext cx="1976098" cy="19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earce.dietrich\AppData\Local\Microsoft\Windows\Temporary Internet Files\Content.IE5\EEL0LP37\MC90043490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1" y="4253816"/>
            <a:ext cx="2037774" cy="203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encrypted-tbn0.google.com/images?q=tbn:ANd9GcQUQRD63izueQ2rj0uA1mKQHNTxFmxkXkTIxzgcx-zLf1Dabdbz"/>
          <p:cNvSpPr>
            <a:spLocks noChangeAspect="1" noChangeArrowheads="1"/>
          </p:cNvSpPr>
          <p:nvPr/>
        </p:nvSpPr>
        <p:spPr bwMode="auto">
          <a:xfrm>
            <a:off x="155575" y="-1233488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encrypted-tbn0.google.com/images?q=tbn:ANd9GcQUQRD63izueQ2rj0uA1mKQHNTxFmxkXkTIxzgcx-zLf1Dabdbz"/>
          <p:cNvSpPr>
            <a:spLocks noChangeAspect="1" noChangeArrowheads="1"/>
          </p:cNvSpPr>
          <p:nvPr/>
        </p:nvSpPr>
        <p:spPr bwMode="auto">
          <a:xfrm>
            <a:off x="307975" y="-1081088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://environment.phillipmartin.info/science_polluti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4" y="364967"/>
            <a:ext cx="2300906" cy="172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allfreelogo.com/images/vector-thumb/global-pollution-prev1242660081dju9A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6237"/>
          <a:stretch/>
        </p:blipFill>
        <p:spPr bwMode="auto">
          <a:xfrm>
            <a:off x="6507215" y="228600"/>
            <a:ext cx="2452097" cy="22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0" t="25126" b="12500"/>
          <a:stretch/>
        </p:blipFill>
        <p:spPr bwMode="auto">
          <a:xfrm>
            <a:off x="5846618" y="159326"/>
            <a:ext cx="3155370" cy="418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5400000">
            <a:off x="6894482" y="4743450"/>
            <a:ext cx="1143000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82897" y="5768370"/>
            <a:ext cx="2480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Interprets Laws</a:t>
            </a:r>
            <a:endParaRPr lang="en-US" sz="2800" b="1" dirty="0"/>
          </a:p>
        </p:txBody>
      </p:sp>
      <p:pic>
        <p:nvPicPr>
          <p:cNvPr id="5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5846618" y="2888040"/>
            <a:ext cx="401643" cy="12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5846617" y="159326"/>
            <a:ext cx="706583" cy="73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0" t="25126" b="12500"/>
          <a:stretch/>
        </p:blipFill>
        <p:spPr bwMode="auto">
          <a:xfrm>
            <a:off x="5846618" y="159326"/>
            <a:ext cx="3155370" cy="418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5400000">
            <a:off x="6894482" y="4743450"/>
            <a:ext cx="1143000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82897" y="5768370"/>
            <a:ext cx="2480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Interprets Laws</a:t>
            </a:r>
            <a:endParaRPr lang="en-US" sz="2800" b="1" dirty="0"/>
          </a:p>
        </p:txBody>
      </p:sp>
      <p:pic>
        <p:nvPicPr>
          <p:cNvPr id="5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5846618" y="2888040"/>
            <a:ext cx="401643" cy="12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5846617" y="159326"/>
            <a:ext cx="706583" cy="73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thebig3zone.com/wordpress/wp-content/uploads/2010/08/court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3637"/>
            <a:ext cx="37052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1" r="66547"/>
          <a:stretch/>
        </p:blipFill>
        <p:spPr bwMode="auto">
          <a:xfrm>
            <a:off x="304800" y="304800"/>
            <a:ext cx="290945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5400000">
            <a:off x="1299729" y="4728730"/>
            <a:ext cx="1172441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2109" y="5768370"/>
            <a:ext cx="19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Makes Laws</a:t>
            </a:r>
            <a:endParaRPr lang="en-US" sz="2800" b="1" dirty="0"/>
          </a:p>
        </p:txBody>
      </p:sp>
      <p:pic>
        <p:nvPicPr>
          <p:cNvPr id="5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2590800" y="304800"/>
            <a:ext cx="623455" cy="4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1" t="26641" r="32139" b="11490"/>
          <a:stretch/>
        </p:blipFill>
        <p:spPr bwMode="auto">
          <a:xfrm>
            <a:off x="3255818" y="304800"/>
            <a:ext cx="2951018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5400000">
            <a:off x="4129601" y="4766830"/>
            <a:ext cx="1248640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3800" y="5791200"/>
            <a:ext cx="2265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Enforces Laws</a:t>
            </a:r>
            <a:endParaRPr lang="en-US" sz="2800" b="1" dirty="0"/>
          </a:p>
        </p:txBody>
      </p:sp>
      <p:pic>
        <p:nvPicPr>
          <p:cNvPr id="9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5867401" y="990600"/>
            <a:ext cx="339436" cy="8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0" t="27200" b="12500"/>
          <a:stretch/>
        </p:blipFill>
        <p:spPr bwMode="auto">
          <a:xfrm>
            <a:off x="6248260" y="304800"/>
            <a:ext cx="2753727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7053623" y="4714009"/>
            <a:ext cx="1143000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77000" y="5791200"/>
            <a:ext cx="2480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Interprets Laws</a:t>
            </a:r>
            <a:endParaRPr lang="en-US" sz="2800" b="1" dirty="0"/>
          </a:p>
        </p:txBody>
      </p:sp>
      <p:pic>
        <p:nvPicPr>
          <p:cNvPr id="1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6248400" y="2888040"/>
            <a:ext cx="401643" cy="13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6303817" y="304800"/>
            <a:ext cx="706583" cy="4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endCxn id="6" idx="1"/>
          </p:cNvCxnSpPr>
          <p:nvPr/>
        </p:nvCxnSpPr>
        <p:spPr>
          <a:xfrm>
            <a:off x="6656243" y="1093365"/>
            <a:ext cx="3893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35146" y="1739252"/>
            <a:ext cx="437054" cy="962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0"/>
          </p:cNvCxnSpPr>
          <p:nvPr/>
        </p:nvCxnSpPr>
        <p:spPr>
          <a:xfrm>
            <a:off x="4531220" y="1149081"/>
            <a:ext cx="26925" cy="1905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86595" y="3054081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Democracy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3" idx="7"/>
          </p:cNvCxnSpPr>
          <p:nvPr/>
        </p:nvCxnSpPr>
        <p:spPr>
          <a:xfrm flipH="1">
            <a:off x="2153840" y="1158930"/>
            <a:ext cx="4655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95600" y="1672120"/>
            <a:ext cx="383192" cy="102258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5887" y="3458356"/>
            <a:ext cx="2141538" cy="1703609"/>
            <a:chOff x="5358024" y="3581400"/>
            <a:chExt cx="3689139" cy="31392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024" y="3581400"/>
              <a:ext cx="2286441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5486400"/>
              <a:ext cx="1046163" cy="123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eft Arrow 9"/>
            <p:cNvSpPr/>
            <p:nvPr/>
          </p:nvSpPr>
          <p:spPr>
            <a:xfrm rot="2156094">
              <a:off x="6964503" y="4817919"/>
              <a:ext cx="1134665" cy="990600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http://www.teachersdomain.org/assets/wgbh/midlit10/midlit10_img_splgovtbuild/midlit10_img_splgovtbui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11" y="5229027"/>
            <a:ext cx="1547601" cy="15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675365" y="5092125"/>
            <a:ext cx="1828800" cy="1828800"/>
            <a:chOff x="17317" y="3997036"/>
            <a:chExt cx="3689139" cy="3564695"/>
          </a:xfrm>
        </p:grpSpPr>
        <p:grpSp>
          <p:nvGrpSpPr>
            <p:cNvPr id="20" name="Group 19"/>
            <p:cNvGrpSpPr/>
            <p:nvPr/>
          </p:nvGrpSpPr>
          <p:grpSpPr>
            <a:xfrm>
              <a:off x="17317" y="3997036"/>
              <a:ext cx="3689139" cy="3139282"/>
              <a:chOff x="5358024" y="3581400"/>
              <a:chExt cx="3689139" cy="3139282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8024" y="3581400"/>
                <a:ext cx="2286441" cy="1905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00" y="5486400"/>
                <a:ext cx="1046163" cy="1234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Left Arrow 24"/>
              <p:cNvSpPr/>
              <p:nvPr/>
            </p:nvSpPr>
            <p:spPr>
              <a:xfrm rot="2156094">
                <a:off x="6964503" y="4817919"/>
                <a:ext cx="1134665" cy="990600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1" name="Picture 7" descr="http://blackhistory.phillipmartin.info/amhis_election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632" y="6154268"/>
              <a:ext cx="1431453" cy="140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http://www.globalresearch.ca/coverStoryPictures2/2629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1135"/>
            <a:ext cx="1766888" cy="161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2.icao.int/en/ism/iStars/PublishingImages/re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73" y="3444501"/>
            <a:ext cx="1506454" cy="15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302838" y="152400"/>
            <a:ext cx="462915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Fundamental Political </a:t>
            </a:r>
            <a:r>
              <a:rPr lang="en-US" sz="3200" b="1" dirty="0" smtClean="0">
                <a:solidFill>
                  <a:schemeClr val="bg1"/>
                </a:solidFill>
              </a:rPr>
              <a:t>Principles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" y="1282583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Consent of the Governed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10061" y="2183414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Limited Government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44860" y="2206589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Rule of Law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61018" y="1217018"/>
            <a:ext cx="1943100" cy="1295400"/>
            <a:chOff x="6886575" y="1406236"/>
            <a:chExt cx="1943100" cy="1295400"/>
          </a:xfrm>
        </p:grpSpPr>
        <p:sp>
          <p:nvSpPr>
            <p:cNvPr id="6" name="Oval 5"/>
            <p:cNvSpPr/>
            <p:nvPr/>
          </p:nvSpPr>
          <p:spPr>
            <a:xfrm>
              <a:off x="6886575" y="1406236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7711" y="1739252"/>
              <a:ext cx="1620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Representative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Government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15887" y="2362200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0343" y="2441685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People are</a:t>
            </a:r>
          </a:p>
          <a:p>
            <a:pPr algn="ctr"/>
            <a:r>
              <a:rPr lang="en-US" dirty="0" smtClean="0"/>
              <a:t>The source of power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686955" y="3277824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1411" y="3357309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Gov’t cannot do anything it wants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742054" y="4004000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36510" y="4230469"/>
            <a:ext cx="14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People rule thru voting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82890" y="3198338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77346" y="3392269"/>
            <a:ext cx="14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one is above the law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76200"/>
            <a:ext cx="55976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u2</a:t>
            </a:r>
            <a:endParaRPr lang="en-US" sz="28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6781800" y="1219200"/>
            <a:ext cx="1943100" cy="1295400"/>
            <a:chOff x="6886575" y="1406236"/>
            <a:chExt cx="1943100" cy="1295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4" name="Oval 43"/>
            <p:cNvSpPr/>
            <p:nvPr/>
          </p:nvSpPr>
          <p:spPr>
            <a:xfrm>
              <a:off x="6886575" y="1406236"/>
              <a:ext cx="1943100" cy="1295400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47711" y="1739252"/>
              <a:ext cx="162082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Representative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Government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7388433" y="2204097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482889" y="2286000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pick people to vote for us</a:t>
            </a:r>
            <a:endParaRPr lang="en-US" dirty="0"/>
          </a:p>
        </p:txBody>
      </p:sp>
      <p:pic>
        <p:nvPicPr>
          <p:cNvPr id="46" name="Picture 11" descr="http://www2.icao.int/en/ism/iStars/PublishingImages/rep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29000"/>
            <a:ext cx="1506454" cy="15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4503" y="1493838"/>
            <a:ext cx="6154994" cy="5287962"/>
            <a:chOff x="304800" y="1828800"/>
            <a:chExt cx="2954594" cy="4343400"/>
          </a:xfrm>
        </p:grpSpPr>
        <p:pic>
          <p:nvPicPr>
            <p:cNvPr id="1026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3" r="66028"/>
            <a:stretch/>
          </p:blipFill>
          <p:spPr bwMode="auto">
            <a:xfrm>
              <a:off x="304800" y="1828800"/>
              <a:ext cx="2954594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" t="23889" r="88327" b="65367"/>
            <a:stretch/>
          </p:blipFill>
          <p:spPr bwMode="auto">
            <a:xfrm>
              <a:off x="2489036" y="1828800"/>
              <a:ext cx="695141" cy="437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rgbClr val="FFFF00"/>
                </a:solidFill>
              </a:rPr>
              <a:t>Legislative Branch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127071"/>
            <a:ext cx="103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lower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510540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upper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862" y="609600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435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4245" y="5919038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100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pearce.dietrich\AppData\Local\Microsoft\Windows\Temporary Internet Files\Content.IE5\UHPARGJF\MC900027417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9953"/>
            <a:ext cx="1359950" cy="8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3842" y="47060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11</a:t>
            </a:r>
            <a:endParaRPr lang="en-US" sz="4000" b="1" dirty="0"/>
          </a:p>
        </p:txBody>
      </p:sp>
      <p:pic>
        <p:nvPicPr>
          <p:cNvPr id="12" name="Picture 2" descr="C:\Users\pearce.dietrich\AppData\Local\Microsoft\Windows\Temporary Internet Files\Content.IE5\UHPARGJF\MC900027417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245" y="4928360"/>
            <a:ext cx="1359950" cy="8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37648" y="4626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3842" y="3553702"/>
            <a:ext cx="8732647" cy="67710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</a:rPr>
              <a:t>1 representative for every 700,000 citizens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9" grpId="0"/>
      <p:bldP spid="11" grpId="0"/>
      <p:bldP spid="13" grpId="0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Executive Branch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whitehouse.gov/sites/default/files/20120730-cabin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7" r="42971"/>
          <a:stretch/>
        </p:blipFill>
        <p:spPr bwMode="auto">
          <a:xfrm>
            <a:off x="3837708" y="1552394"/>
            <a:ext cx="1274619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2590800"/>
            <a:ext cx="2404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Presiden</a:t>
            </a:r>
            <a:r>
              <a:rPr lang="en-US" sz="4400" b="1" dirty="0"/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7959" y="2590800"/>
            <a:ext cx="3523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Vice President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159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pic>
        <p:nvPicPr>
          <p:cNvPr id="3074" name="Picture 2" descr="http://www.whitehouse.gov/sites/default/files/20120730-cab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52394"/>
            <a:ext cx="7686675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2022" y="1559004"/>
            <a:ext cx="2879956" cy="1107996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Cabinet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79374"/>
            <a:ext cx="8839200" cy="6778625"/>
            <a:chOff x="1981200" y="2048886"/>
            <a:chExt cx="4953000" cy="3952876"/>
          </a:xfrm>
        </p:grpSpPr>
        <p:sp>
          <p:nvSpPr>
            <p:cNvPr id="3" name="Rectangle 2"/>
            <p:cNvSpPr/>
            <p:nvPr/>
          </p:nvSpPr>
          <p:spPr>
            <a:xfrm>
              <a:off x="1981200" y="2048886"/>
              <a:ext cx="4953000" cy="38185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http://clinton2.nara.gov/WH/Cabinet/images/cabine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048886"/>
              <a:ext cx="4762500" cy="395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87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pic>
        <p:nvPicPr>
          <p:cNvPr id="3074" name="Picture 2" descr="http://www.whitehouse.gov/sites/default/files/20120730-cab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52394"/>
            <a:ext cx="7686675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2022" y="1559004"/>
            <a:ext cx="2879956" cy="1107996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Cabinet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923" y="6257866"/>
            <a:ext cx="1812099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Transportation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1806872" y="5610166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267" y="1816617"/>
            <a:ext cx="1238224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Education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748423" y="2552700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6761" y="6305490"/>
            <a:ext cx="731290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State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5013305" y="5657790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63245" y="2190690"/>
            <a:ext cx="1051955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Defense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7435033">
            <a:off x="6021257" y="2795026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75149" y="2343090"/>
            <a:ext cx="1097929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Treasury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3913829">
            <a:off x="2272196" y="2945167"/>
            <a:ext cx="594034" cy="233118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65514" y="4576556"/>
            <a:ext cx="933782" cy="3693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quitting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2672" y="3669268"/>
            <a:ext cx="933782" cy="3693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quitting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4991100" y="5676900"/>
            <a:ext cx="838200" cy="3048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7338471">
            <a:off x="6029703" y="2797872"/>
            <a:ext cx="838200" cy="3048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97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Judicial Branch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What is an appeal?</a:t>
            </a:r>
            <a:endParaRPr lang="en-US" sz="9600" dirty="0"/>
          </a:p>
        </p:txBody>
      </p:sp>
      <p:pic>
        <p:nvPicPr>
          <p:cNvPr id="5123" name="Picture 3" descr="C:\Users\pearce.dietrich\AppData\Local\Microsoft\Windows\Temporary Internet Files\Content.IE5\SSIR7ZMA\MC90044139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Judicial Branch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04800" y="1676400"/>
            <a:ext cx="8458200" cy="4876800"/>
          </a:xfrm>
          <a:prstGeom prst="triangl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600201" y="1676400"/>
            <a:ext cx="5867400" cy="33528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048000" y="1676400"/>
            <a:ext cx="2971800" cy="16764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9868" y="5410200"/>
            <a:ext cx="4408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US District Court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037" y="3566160"/>
            <a:ext cx="35437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US Circuit Court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Of Appeals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35" y="2329933"/>
            <a:ext cx="1517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Supreme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Court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pearce.dietrich\AppData\Local\Microsoft\Windows\Temporary Internet Files\Content.IE5\UHPARGJF\MC9002404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5" y="5181600"/>
            <a:ext cx="1980401" cy="13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earce.dietrich\AppData\Local\Microsoft\Windows\Temporary Internet Files\Content.IE5\5DVQI1YY\MC90043487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181600"/>
            <a:ext cx="1287817" cy="12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5DVQI1YY\MC90043487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88" y="3470891"/>
            <a:ext cx="1287817" cy="12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5DVQI1YY\MC90043487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70891"/>
            <a:ext cx="1287817" cy="12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5DVQI1YY\MC90043487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489959"/>
            <a:ext cx="1287817" cy="12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arce.dietrich\AppData\Local\Microsoft\Windows\Temporary Internet Files\Content.IE5\5DVQI1YY\MC90043487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91" y="1870691"/>
            <a:ext cx="1287817" cy="12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56496" y="158948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9</a:t>
            </a:r>
            <a:endParaRPr lang="en-US" sz="5400" b="1" dirty="0"/>
          </a:p>
        </p:txBody>
      </p:sp>
      <p:sp>
        <p:nvSpPr>
          <p:cNvPr id="10" name="Up Arrow 9"/>
          <p:cNvSpPr/>
          <p:nvPr/>
        </p:nvSpPr>
        <p:spPr>
          <a:xfrm>
            <a:off x="4171950" y="4845099"/>
            <a:ext cx="723900" cy="56510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171951" y="3158508"/>
            <a:ext cx="723900" cy="56510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1" t="13810" r="25303" b="8721"/>
          <a:stretch/>
        </p:blipFill>
        <p:spPr bwMode="auto">
          <a:xfrm>
            <a:off x="1066800" y="1143000"/>
            <a:ext cx="7543800" cy="568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59603" y="1524000"/>
            <a:ext cx="830997" cy="4957916"/>
            <a:chOff x="159603" y="1524000"/>
            <a:chExt cx="830997" cy="4957916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-906971" y="3581174"/>
              <a:ext cx="29641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FFFF00"/>
                  </a:solidFill>
                </a:rPr>
                <a:t>Federalism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685800" y="1524000"/>
              <a:ext cx="0" cy="83820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685800" y="5562600"/>
              <a:ext cx="1" cy="919316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5400000">
            <a:off x="4932176" y="-2518485"/>
            <a:ext cx="646331" cy="6253317"/>
            <a:chOff x="362635" y="459662"/>
            <a:chExt cx="646331" cy="6253317"/>
          </a:xfrm>
        </p:grpSpPr>
        <p:sp>
          <p:nvSpPr>
            <p:cNvPr id="14" name="TextBox 13"/>
            <p:cNvSpPr txBox="1"/>
            <p:nvPr/>
          </p:nvSpPr>
          <p:spPr>
            <a:xfrm rot="16200000">
              <a:off x="-1445584" y="3186711"/>
              <a:ext cx="426277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F0"/>
                  </a:solidFill>
                </a:rPr>
                <a:t>Separation of Powers</a:t>
              </a:r>
              <a:endParaRPr lang="en-US" sz="36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87227" y="459662"/>
              <a:ext cx="0" cy="83820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85800" y="5793663"/>
              <a:ext cx="1" cy="919316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11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Federalism – Power Flows Down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1676400"/>
            <a:ext cx="7772400" cy="4800600"/>
            <a:chOff x="381000" y="1676400"/>
            <a:chExt cx="7772400" cy="4800600"/>
          </a:xfrm>
        </p:grpSpPr>
        <p:pic>
          <p:nvPicPr>
            <p:cNvPr id="12296" name="Picture 3" descr="C:\Documents and Settings\Pearce Dietrich\Local Settings\Temporary Internet Files\Content.IE5\092FKHMV\MC90017437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676400"/>
              <a:ext cx="2940786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Arrow 4"/>
            <p:cNvSpPr/>
            <p:nvPr/>
          </p:nvSpPr>
          <p:spPr>
            <a:xfrm rot="2157014">
              <a:off x="3436938" y="3998913"/>
              <a:ext cx="533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298" name="Picture 2" descr="C:\Documents and Settings\Pearce Dietrich\Local Settings\Temporary Internet Files\Content.IE5\092FKHMV\MC90002741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4038600"/>
              <a:ext cx="2050646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ight Arrow 6"/>
            <p:cNvSpPr/>
            <p:nvPr/>
          </p:nvSpPr>
          <p:spPr>
            <a:xfrm rot="2157014">
              <a:off x="5951538" y="5218113"/>
              <a:ext cx="533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30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000" t="67000" r="35001" b="19000"/>
            <a:stretch>
              <a:fillRect/>
            </a:stretch>
          </p:blipFill>
          <p:spPr bwMode="auto">
            <a:xfrm>
              <a:off x="6934200" y="5410200"/>
              <a:ext cx="121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5-Point Star 8"/>
          <p:cNvSpPr/>
          <p:nvPr/>
        </p:nvSpPr>
        <p:spPr>
          <a:xfrm>
            <a:off x="7543800" y="58674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5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E0571-332D-4EC1-A7D0-36ECD6CA33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14" name="12-Point Star 13"/>
          <p:cNvSpPr/>
          <p:nvPr/>
        </p:nvSpPr>
        <p:spPr>
          <a:xfrm>
            <a:off x="1455174" y="1581310"/>
            <a:ext cx="2961968" cy="163798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2" name="12-Point Star 11"/>
          <p:cNvSpPr/>
          <p:nvPr/>
        </p:nvSpPr>
        <p:spPr>
          <a:xfrm>
            <a:off x="1828800" y="1828800"/>
            <a:ext cx="2286000" cy="11430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4343400" y="3657600"/>
            <a:ext cx="1600200" cy="7620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671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 C 0.14115 -0.02153 0.17292 -0.01991 0.19306 -0.02222 C 0.20451 -0.02361 0.21441 -0.02662 0.22639 -0.02778 C 0.2375 -0.02708 0.24861 -0.02755 0.25972 -0.02593 C 0.26181 -0.02569 0.27569 -0.01644 0.27917 -0.01481 C 0.28108 -0.01111 0.28281 -0.00741 0.28472 -0.0037 C 0.28681 0.00046 0.2875 0.01111 0.2875 0.01134 C 0.28698 0.01921 0.28698 0.02731 0.28611 0.03519 C 0.2849 0.04676 0.28142 0.05579 0.27917 0.06667 C 0.27795 0.07269 0.27726 0.07894 0.27639 0.08519 C 0.27604 0.08727 0.27431 0.08866 0.27361 0.09074 C 0.27031 0.10069 0.26892 0.11065 0.26528 0.12037 C 0.26111 0.13148 0.25903 0.14722 0.25694 0.15926 C 0.25642 0.16227 0.25625 0.16551 0.25556 0.16852 C 0.25486 0.17222 0.25278 0.17963 0.25278 0.17986 C 0.25174 0.19375 0.25052 0.20509 0.24722 0.21852 C 0.24583 0.22384 0.24444 0.23519 0.24444 0.23542 " pathEditMode="relative" rAng="0" ptsTypes="ffffffffffffffff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 C 0.14115 -0.02153 0.17292 -0.01991 0.19306 -0.02222 C 0.20451 -0.02361 0.21441 -0.02662 0.22639 -0.02778 C 0.2375 -0.02708 0.24861 -0.02755 0.25972 -0.02593 C 0.26181 -0.02569 0.27569 -0.01644 0.27917 -0.01481 C 0.28108 -0.01111 0.28281 -0.00741 0.28472 -0.0037 C 0.28681 0.00046 0.2875 0.01111 0.2875 0.01134 C 0.28698 0.01921 0.28698 0.02731 0.28611 0.03519 C 0.2849 0.04676 0.28142 0.05579 0.27917 0.06667 C 0.27795 0.07269 0.27726 0.07894 0.27639 0.08519 C 0.27604 0.08727 0.27431 0.08866 0.27361 0.09074 C 0.27031 0.10069 0.26892 0.11065 0.26528 0.12037 C 0.26111 0.13148 0.25903 0.14722 0.25694 0.15926 C 0.25642 0.16227 0.25625 0.16551 0.25556 0.16852 C 0.25486 0.17222 0.25278 0.17963 0.25278 0.17986 C 0.25174 0.19375 0.25052 0.20509 0.24722 0.21852 C 0.24583 0.22384 0.24444 0.23519 0.24444 0.23542 " pathEditMode="relative" rAng="0" ptsTypes="ffffffffffffffff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Federalism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– </a:t>
            </a:r>
            <a:r>
              <a:rPr lang="en-US" sz="3600" dirty="0" smtClean="0">
                <a:solidFill>
                  <a:schemeClr val="tx1"/>
                </a:solidFill>
              </a:rPr>
              <a:t>division of power between state &amp; </a:t>
            </a:r>
            <a:r>
              <a:rPr lang="en-US" sz="3600" dirty="0" err="1" smtClean="0">
                <a:solidFill>
                  <a:schemeClr val="tx1"/>
                </a:solidFill>
              </a:rPr>
              <a:t>nat’l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gov’t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10243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2941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62200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6D161-12D2-41E8-A180-C0D305F591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066800" y="3886200"/>
            <a:ext cx="156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national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6899275" y="3962400"/>
            <a:ext cx="1025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state</a:t>
            </a:r>
          </a:p>
        </p:txBody>
      </p:sp>
      <p:sp>
        <p:nvSpPr>
          <p:cNvPr id="12" name="12-Point Star 11"/>
          <p:cNvSpPr/>
          <p:nvPr/>
        </p:nvSpPr>
        <p:spPr>
          <a:xfrm>
            <a:off x="3429000" y="2362200"/>
            <a:ext cx="2362200" cy="16764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3429000" y="2362200"/>
            <a:ext cx="2362200" cy="16764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3429000" y="2362200"/>
            <a:ext cx="2362200" cy="16764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POWER</a:t>
            </a:r>
          </a:p>
        </p:txBody>
      </p:sp>
      <p:pic>
        <p:nvPicPr>
          <p:cNvPr id="2050" name="Picture 2" descr="http://upload.wikimedia.org/wikipedia/commons/f/fb/Danish_Military_Pol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8" y="4953000"/>
            <a:ext cx="261630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arce.dietrich\AppData\Local\Microsoft\Windows\Temporary Internet Files\Content.IE5\1WZS6TV0\MC9001345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95" y="4501423"/>
            <a:ext cx="2057785" cy="21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9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15926 C -0.00348 0.18449 -0.00122 0.24097 -0.00695 0.26666 C -0.01476 0.30115 -0.03368 0.32477 -0.05973 0.33333 C -0.06962 0.34213 -0.0842 0.34444 -0.09584 0.34629 C -0.14445 0.36782 -0.20608 0.35926 -0.25417 0.35926 " pathEditMode="relative" ptsTypes="ffff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0.03634 -0.0033 0.07685 0.01389 0.1074 C 0.01719 0.1206 0.02066 0.1324 0.02917 0.14074 C 0.03351 0.15254 0.04011 0.16041 0.04583 0.17037 C 0.05156 0.18078 0.05677 0.19444 0.06528 0.20185 C 0.06875 0.20486 0.07344 0.20532 0.07639 0.20925 C 0.0816 0.2162 0.08715 0.22013 0.09306 0.22592 C 0.09462 0.22754 0.09549 0.23032 0.09722 0.23148 C 0.10156 0.23472 0.10677 0.23541 0.11111 0.23888 C 0.12795 0.25231 0.11979 0.24791 0.13472 0.2537 C 0.13993 0.25833 0.14479 0.26087 0.15139 0.26111 C 0.19028 0.26226 0.22917 0.26226 0.26806 0.26296 C 0.29358 0.26412 0.31892 0.26666 0.34445 0.26666 " pathEditMode="relative" ptsTypes="ffffffffffff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1018 0.00278 0.10578 0.00278 0.11296 C 0.00278 0.12662 0.00244 0.14027 0.00139 0.1537 C 0.00105 0.15764 -0.00138 0.16481 -0.00138 0.16481 C -0.0026 0.17731 -0.00191 0.18402 -0.00833 0.19259 C -0.01354 0.21319 -0.02309 0.21713 -0.03611 0.22592 C -0.05034 0.23541 -0.06545 0.24143 -0.08055 0.24815 C -0.08211 0.24884 -0.08316 0.25092 -0.08472 0.25185 C -0.09166 0.25602 -0.09965 0.25856 -0.10694 0.26111 C -0.11562 0.26898 -0.10677 0.26227 -0.12361 0.26666 C -0.13263 0.26898 -0.14027 0.27731 -0.14861 0.28148 C -0.15538 0.28495 -0.16371 0.28657 -0.17083 0.28889 C -0.17361 0.29143 -0.17916 0.29629 -0.17916 0.29629 " pathEditMode="relative" ptsTypes="ffffffffffff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97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1" r="66547"/>
          <a:stretch/>
        </p:blipFill>
        <p:spPr bwMode="auto">
          <a:xfrm>
            <a:off x="304800" y="304800"/>
            <a:ext cx="2909455" cy="43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5400000">
            <a:off x="1314450" y="4743450"/>
            <a:ext cx="1143000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2109" y="5768370"/>
            <a:ext cx="19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Makes Laws</a:t>
            </a:r>
            <a:endParaRPr lang="en-US" sz="2800" b="1" dirty="0"/>
          </a:p>
        </p:txBody>
      </p:sp>
      <p:pic>
        <p:nvPicPr>
          <p:cNvPr id="5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2590800" y="304800"/>
            <a:ext cx="623455" cy="4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1" r="66547"/>
          <a:stretch/>
        </p:blipFill>
        <p:spPr bwMode="auto">
          <a:xfrm>
            <a:off x="304800" y="304800"/>
            <a:ext cx="2909455" cy="43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5400000">
            <a:off x="1314450" y="4743450"/>
            <a:ext cx="1143000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2109" y="5768370"/>
            <a:ext cx="19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Makes Laws</a:t>
            </a:r>
            <a:endParaRPr lang="en-US" sz="2800" b="1" dirty="0"/>
          </a:p>
        </p:txBody>
      </p:sp>
      <p:pic>
        <p:nvPicPr>
          <p:cNvPr id="5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2590800" y="304800"/>
            <a:ext cx="623455" cy="4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outhdacola.com/blog/wp-content/uploads/2010/03/615100111-Im-Just-a-B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5399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ctP8h2pvqnU/T9dcEiKWO-I/AAAAAAAAAYI/sPDJVPeBnBQ/s1600/hand_wri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762447" cy="28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1" t="26641" r="32139" b="11490"/>
          <a:stretch/>
        </p:blipFill>
        <p:spPr bwMode="auto">
          <a:xfrm>
            <a:off x="3255818" y="228600"/>
            <a:ext cx="295101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5400000">
            <a:off x="4182421" y="4743450"/>
            <a:ext cx="1143000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01972" y="5768370"/>
            <a:ext cx="2265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Enforces Laws</a:t>
            </a:r>
            <a:endParaRPr lang="en-US" sz="2800" b="1" dirty="0"/>
          </a:p>
        </p:txBody>
      </p:sp>
      <p:pic>
        <p:nvPicPr>
          <p:cNvPr id="5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5867401" y="914400"/>
            <a:ext cx="339436" cy="8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encrypted-tbn0.google.com/images?q=tbn:ANd9GcQUQRD63izueQ2rj0uA1mKQHNTxFmxkXkTIxzgcx-zLf1Dabdbz"/>
          <p:cNvSpPr>
            <a:spLocks noChangeAspect="1" noChangeArrowheads="1"/>
          </p:cNvSpPr>
          <p:nvPr/>
        </p:nvSpPr>
        <p:spPr bwMode="auto">
          <a:xfrm>
            <a:off x="155575" y="-1233488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162</Words>
  <Application>Microsoft Office PowerPoint</Application>
  <PresentationFormat>On-screen Show (4:3)</PresentationFormat>
  <Paragraphs>78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Federalism – Power Flows Down</vt:lpstr>
      <vt:lpstr>Federalism – division of power between state &amp; nat’l gov’t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Executive Branch</vt:lpstr>
      <vt:lpstr>Executive Branch</vt:lpstr>
      <vt:lpstr>PowerPoint Presentation</vt:lpstr>
      <vt:lpstr>Executive Branch</vt:lpstr>
      <vt:lpstr>Judicial Branch</vt:lpstr>
      <vt:lpstr>Judicial Branch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7</cp:revision>
  <dcterms:created xsi:type="dcterms:W3CDTF">2013-02-20T11:57:33Z</dcterms:created>
  <dcterms:modified xsi:type="dcterms:W3CDTF">2013-02-20T13:00:32Z</dcterms:modified>
</cp:coreProperties>
</file>