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6" r:id="rId3"/>
    <p:sldId id="298" r:id="rId4"/>
    <p:sldId id="299" r:id="rId5"/>
    <p:sldId id="273" r:id="rId6"/>
    <p:sldId id="274" r:id="rId7"/>
    <p:sldId id="275" r:id="rId8"/>
    <p:sldId id="279" r:id="rId9"/>
    <p:sldId id="281" r:id="rId10"/>
    <p:sldId id="283" r:id="rId11"/>
    <p:sldId id="282" r:id="rId12"/>
    <p:sldId id="285" r:id="rId13"/>
    <p:sldId id="286" r:id="rId14"/>
    <p:sldId id="287" r:id="rId15"/>
    <p:sldId id="288" r:id="rId16"/>
    <p:sldId id="291" r:id="rId17"/>
    <p:sldId id="300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301" r:id="rId26"/>
    <p:sldId id="304" r:id="rId27"/>
    <p:sldId id="305" r:id="rId28"/>
    <p:sldId id="30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  <a:srgbClr val="00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30" autoAdjust="0"/>
    <p:restoredTop sz="94660"/>
  </p:normalViewPr>
  <p:slideViewPr>
    <p:cSldViewPr>
      <p:cViewPr>
        <p:scale>
          <a:sx n="66" d="100"/>
          <a:sy n="66" d="100"/>
        </p:scale>
        <p:origin x="-12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B23B33-FAB5-4649-B52E-5BE7DF98F9FD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BCF4E-F8A7-45BF-B79C-E4E12A3D0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C9C5-6436-4097-BFAE-DC92EC9C4B18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FD12-BAD6-41B0-8302-854CA65FE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7F49-0CC0-435F-914D-D2BD909B2E1D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E448-EE5E-468A-B9A5-4CED55653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C6AB-B3BC-4290-B305-1F4FCDA578FC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ADBF-25B5-41C7-83A3-1F3EA5D05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C9A43-30CA-4BBA-8072-16108976F9AA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BD38A-B864-4852-ABFF-C905B3E8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7F77-3818-4CE6-8583-B93ECE50E8B1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9536-DCE7-4370-A96C-2F44A8136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FBE01-2925-4B61-A2C2-702555619A2F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06D762-83D0-473F-A556-29D0EF9A9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85EA-7683-4C4B-9B40-36D6490C55CE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3804-CDC4-449E-8F21-FB5DD34D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5F759-732A-41B1-90C8-309CCEF01FA8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9480A-1625-4A77-98AD-76DCBD7B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3EBA0-082F-49E6-86E1-53BA60722460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E36998-4386-465A-932F-F4E4993FD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840E22-EC98-43A4-8541-9888D8B04A0B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EE53C-79D2-4D73-8190-F316A5393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D6EDD7A-964E-467D-AEA9-FA2A3D1FC52F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3BD199-5487-42A3-BA3B-D3492B32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1" r:id="rId2"/>
    <p:sldLayoutId id="2147483737" r:id="rId3"/>
    <p:sldLayoutId id="2147483732" r:id="rId4"/>
    <p:sldLayoutId id="2147483738" r:id="rId5"/>
    <p:sldLayoutId id="2147483733" r:id="rId6"/>
    <p:sldLayoutId id="2147483739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ECE0C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9.wmf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9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Why put money in a Bank?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321175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8" y="1743074"/>
            <a:ext cx="6200084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7" y="5867399"/>
            <a:ext cx="1285693" cy="8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7" y="6274906"/>
            <a:ext cx="1285693" cy="8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51" y="5992185"/>
            <a:ext cx="1285693" cy="8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3488" y="5285117"/>
            <a:ext cx="203934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nterest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12829" y="5276671"/>
            <a:ext cx="4163018" cy="1200329"/>
            <a:chOff x="3112829" y="5276671"/>
            <a:chExt cx="4163018" cy="1200329"/>
          </a:xfrm>
        </p:grpSpPr>
        <p:sp>
          <p:nvSpPr>
            <p:cNvPr id="19" name="TextBox 18"/>
            <p:cNvSpPr txBox="1"/>
            <p:nvPr/>
          </p:nvSpPr>
          <p:spPr>
            <a:xfrm>
              <a:off x="3487723" y="5276671"/>
              <a:ext cx="3788124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amount money grows over time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12829" y="5276671"/>
              <a:ext cx="374894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rgbClr val="FF0000"/>
                </a:solidFill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</a:rPr>
                <a:t>= </a:t>
              </a:r>
            </a:p>
            <a:p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2969 -0.3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15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2969 -0.329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-16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49531 -0.3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to blame?</a:t>
            </a:r>
            <a:endParaRPr lang="en-US" dirty="0"/>
          </a:p>
        </p:txBody>
      </p:sp>
      <p:pic>
        <p:nvPicPr>
          <p:cNvPr id="35842" name="Picture 2" descr="C:\Users\pearce.dietrich\AppData\Local\Microsoft\Windows\Temporary Internet Files\Content.IE5\AS9OHMLI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428" y="1600428"/>
            <a:ext cx="4266972" cy="426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to blame?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4800600"/>
          </a:xfrm>
        </p:spPr>
        <p:txBody>
          <a:bodyPr/>
          <a:lstStyle/>
          <a:p>
            <a:r>
              <a:rPr lang="en-US" u="sng" dirty="0" smtClean="0"/>
              <a:t>Borrowers</a:t>
            </a:r>
            <a:r>
              <a:rPr lang="en-US" dirty="0" smtClean="0"/>
              <a:t> that did not pay back their loans?</a:t>
            </a:r>
          </a:p>
          <a:p>
            <a:r>
              <a:rPr lang="en-US" dirty="0"/>
              <a:t>The </a:t>
            </a:r>
            <a:r>
              <a:rPr lang="en-US" u="sng" dirty="0"/>
              <a:t>Banks</a:t>
            </a:r>
            <a:r>
              <a:rPr lang="en-US" dirty="0"/>
              <a:t> for making bad loans?</a:t>
            </a:r>
          </a:p>
          <a:p>
            <a:endParaRPr lang="en-US" dirty="0"/>
          </a:p>
        </p:txBody>
      </p:sp>
      <p:pic>
        <p:nvPicPr>
          <p:cNvPr id="4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1641351" cy="361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hirtoid.com/wp-content/uploads/2010/01/br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875" y="5720088"/>
            <a:ext cx="1202871" cy="1122680"/>
          </a:xfrm>
          <a:prstGeom prst="rect">
            <a:avLst/>
          </a:prstGeom>
          <a:noFill/>
        </p:spPr>
      </p:pic>
      <p:pic>
        <p:nvPicPr>
          <p:cNvPr id="6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421" y="3797522"/>
            <a:ext cx="47019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hirtoid.com/wp-content/uploads/2010/01/br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562600"/>
            <a:ext cx="1309014" cy="122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the US gov’t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Borrowers or Banks?</a:t>
            </a:r>
            <a:endParaRPr lang="en-US" sz="3600" dirty="0"/>
          </a:p>
        </p:txBody>
      </p:sp>
      <p:pic>
        <p:nvPicPr>
          <p:cNvPr id="36868" name="Picture 4" descr="C:\Users\pearce.dietrich\AppData\Local\Microsoft\Windows\Temporary Internet Files\Content.IE5\7OEKZ56U\MP900401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6858000" cy="3121152"/>
          </a:xfrm>
          <a:prstGeom prst="rect">
            <a:avLst/>
          </a:prstGeom>
          <a:noFill/>
        </p:spPr>
      </p:pic>
      <p:pic>
        <p:nvPicPr>
          <p:cNvPr id="36869" name="Picture 5" descr="C:\Users\pearce.dietrich\AppData\Local\Microsoft\Windows\Temporary Internet Files\Content.IE5\3JKTRYBS\MC9102170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1870098" cy="113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7499350" cy="480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4000" dirty="0" smtClean="0">
                <a:solidFill>
                  <a:srgbClr val="FFFF00"/>
                </a:solidFill>
              </a:rPr>
              <a:t>Government</a:t>
            </a:r>
            <a:r>
              <a:rPr lang="en-US" dirty="0" smtClean="0"/>
              <a:t> helped the </a:t>
            </a:r>
            <a:r>
              <a:rPr lang="en-US" sz="4400" dirty="0" smtClean="0">
                <a:solidFill>
                  <a:srgbClr val="FFFF00"/>
                </a:solidFill>
              </a:rPr>
              <a:t>Banks</a:t>
            </a:r>
          </a:p>
          <a:p>
            <a:pPr>
              <a:buNone/>
            </a:pPr>
            <a:r>
              <a:rPr lang="en-US" dirty="0" smtClean="0"/>
              <a:t>   and millions of people lost their homes</a:t>
            </a:r>
            <a:endParaRPr lang="en-US" dirty="0"/>
          </a:p>
        </p:txBody>
      </p:sp>
      <p:pic>
        <p:nvPicPr>
          <p:cNvPr id="37890" name="Picture 2" descr="http://us.123rf.com/400wm/400/400/lisafx/lisafx0907/lisafx090700046/5176505-american-uncle-sam-holding-a-piggy-bank-with-a-twenty-dollar-bil-sticking-out-of-it--isolated-on-w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867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138" y="3812147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29" y="3983597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10800000">
            <a:off x="2573267" y="4840847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2768529" y="5717147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092" y="4412222"/>
            <a:ext cx="428625" cy="428625"/>
          </a:xfrm>
          <a:prstGeom prst="rect">
            <a:avLst/>
          </a:prstGeom>
          <a:noFill/>
        </p:spPr>
      </p:pic>
      <p:pic>
        <p:nvPicPr>
          <p:cNvPr id="9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513" y="4564622"/>
            <a:ext cx="428625" cy="428625"/>
          </a:xfrm>
          <a:prstGeom prst="rect">
            <a:avLst/>
          </a:prstGeom>
          <a:noFill/>
        </p:spPr>
      </p:pic>
      <p:pic>
        <p:nvPicPr>
          <p:cNvPr id="10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372" y="4413094"/>
            <a:ext cx="428625" cy="428625"/>
          </a:xfrm>
          <a:prstGeom prst="rect">
            <a:avLst/>
          </a:prstGeom>
          <a:noFill/>
        </p:spPr>
      </p:pic>
      <p:pic>
        <p:nvPicPr>
          <p:cNvPr id="11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613" y="4563885"/>
            <a:ext cx="428625" cy="428625"/>
          </a:xfrm>
          <a:prstGeom prst="rect">
            <a:avLst/>
          </a:prstGeom>
          <a:noFill/>
        </p:spPr>
      </p:pic>
      <p:pic>
        <p:nvPicPr>
          <p:cNvPr id="12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99" y="4564757"/>
            <a:ext cx="428625" cy="428625"/>
          </a:xfrm>
          <a:prstGeom prst="rect">
            <a:avLst/>
          </a:prstGeom>
          <a:noFill/>
        </p:spPr>
      </p:pic>
      <p:pic>
        <p:nvPicPr>
          <p:cNvPr id="2050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82" y="224052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64008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Small Bank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77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4348E-6 L -0.1823 0.269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134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7086E-6 L -0.21997 0.2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129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1082E-6 L -0.14097 0.236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17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086E-6 L -0.19722 0.236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18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086E-6 L -0.14653 0.203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78233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474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004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022" y="19812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172" y="7620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302" y="4572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524" y="42672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755" y="42672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977" y="155713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976" y="-6626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632" y="4572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Arrow 12"/>
          <p:cNvSpPr/>
          <p:nvPr/>
        </p:nvSpPr>
        <p:spPr>
          <a:xfrm>
            <a:off x="3782755" y="2928730"/>
            <a:ext cx="15240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30" y="5105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7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32" y="299333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67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9" y="114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4446" y="6357550"/>
            <a:ext cx="20152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Small Banks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6377737"/>
            <a:ext cx="17251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Borrowers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81" y="4486275"/>
            <a:ext cx="14239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Investors &amp; Pension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419" y="1447800"/>
            <a:ext cx="7499350" cy="3038475"/>
          </a:xfrm>
        </p:spPr>
        <p:txBody>
          <a:bodyPr/>
          <a:lstStyle/>
          <a:p>
            <a:r>
              <a:rPr lang="en-US" dirty="0" smtClean="0"/>
              <a:t>Want something to invest in</a:t>
            </a:r>
          </a:p>
          <a:p>
            <a:r>
              <a:rPr lang="en-US" dirty="0" smtClean="0"/>
              <a:t>Housing has always been safe</a:t>
            </a:r>
            <a:endParaRPr lang="en-US" dirty="0"/>
          </a:p>
        </p:txBody>
      </p:sp>
      <p:pic>
        <p:nvPicPr>
          <p:cNvPr id="5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3" y="4463084"/>
            <a:ext cx="14239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05" y="4463083"/>
            <a:ext cx="14239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00" y="4463082"/>
            <a:ext cx="14239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21" y="4489793"/>
            <a:ext cx="14239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" y="4473023"/>
            <a:ext cx="142398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772603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3" y="396742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371" y="3167924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521" y="1981200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298" y="1158755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143" y="971550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44" y="3942782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272" y="3567733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96133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949" y="285750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755" y="1657350"/>
            <a:ext cx="6232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Arrow 12"/>
          <p:cNvSpPr/>
          <p:nvPr/>
        </p:nvSpPr>
        <p:spPr>
          <a:xfrm rot="10800000">
            <a:off x="2891177" y="2772603"/>
            <a:ext cx="941645" cy="79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4" y="395529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31" y="299647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07" y="281541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1" y="18288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93" y="191535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9" y="97155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78" y="7620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0528" y="5325723"/>
            <a:ext cx="20152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Small Banks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6377737"/>
            <a:ext cx="17251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Borrowers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4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5" y="5517845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42587"/>
            <a:ext cx="1322633" cy="2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596323" y="4572000"/>
            <a:ext cx="93807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Big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Bank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7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98" y="1476255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04292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57" y="1082675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2" y="1400175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98" y="1158755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pearce.dietrich\AppData\Local\Microsoft\Windows\Temporary Internet Files\Content.IE5\W5XC5IF5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62" y="1628655"/>
            <a:ext cx="1001718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5208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2842 0.227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136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37135 0.300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150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35556 0.1847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92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31806 0.27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1358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24253 0.35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5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23923 0.149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08 0.02685 L 0.71875 0.00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3" b="28142"/>
          <a:stretch/>
        </p:blipFill>
        <p:spPr bwMode="auto">
          <a:xfrm>
            <a:off x="5490761" y="4452185"/>
            <a:ext cx="350746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474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30" y="5086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7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32" y="299333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67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9" y="114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44" y="0"/>
            <a:ext cx="1322633" cy="22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08967" y="2429413"/>
            <a:ext cx="93807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Big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Bank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9792 -0.0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4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41424 -0.0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44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52292 0.1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5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125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5469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143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2291 0.30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1302 0.4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229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4791 0.447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3926979"/>
            <a:ext cx="4419600" cy="3048000"/>
            <a:chOff x="1276730" y="3581400"/>
            <a:chExt cx="4419600" cy="3048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074723">
              <a:off x="2311367" y="5022046"/>
              <a:ext cx="1090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Home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Loans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67400"/>
            <a:ext cx="1959769" cy="32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0800000">
            <a:off x="5029198" y="5029200"/>
            <a:ext cx="1828802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50" y="39555"/>
            <a:ext cx="1959769" cy="32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9" y="4785591"/>
            <a:ext cx="1417173" cy="13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656" y="6007908"/>
            <a:ext cx="13791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Big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Bank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690" y="5930658"/>
            <a:ext cx="1379188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Bigger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Bank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892" y="2655799"/>
            <a:ext cx="1712526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Global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investor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57425" y="6111009"/>
            <a:ext cx="1000787" cy="863970"/>
            <a:chOff x="1276730" y="3581400"/>
            <a:chExt cx="4419600" cy="30480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357606" y="5959240"/>
            <a:ext cx="1000787" cy="863970"/>
            <a:chOff x="1276730" y="3581400"/>
            <a:chExt cx="4419600" cy="30480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629E-6 L 0.38333 0.04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0.04949 L 0 -0.383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1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Banks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28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409" y="17526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909" y="192405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 rot="10800000">
            <a:off x="6273800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64770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 flipH="1">
            <a:off x="65532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Gill Sans MT" pitchFamily="34" charset="0"/>
              </a:rPr>
              <a:t>3%</a:t>
            </a:r>
          </a:p>
        </p:txBody>
      </p:sp>
      <p:sp>
        <p:nvSpPr>
          <p:cNvPr id="13324" name="TextBox 18"/>
          <p:cNvSpPr txBox="1">
            <a:spLocks noChangeArrowheads="1"/>
          </p:cNvSpPr>
          <p:nvPr/>
        </p:nvSpPr>
        <p:spPr bwMode="auto">
          <a:xfrm flipH="1">
            <a:off x="43434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bank</a:t>
            </a: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 flipH="1">
            <a:off x="72390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depositor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 flipH="1">
            <a:off x="6172200" y="1981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$1000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 flipH="1">
            <a:off x="7391400" y="4953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Gill Sans MT" pitchFamily="34" charset="0"/>
              </a:rPr>
              <a:t>$1030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83928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2110324">
            <a:off x="4098732" y="5021624"/>
            <a:ext cx="10668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8745916">
            <a:off x="4101911" y="2771600"/>
            <a:ext cx="10668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6" y="1981200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2264997">
            <a:off x="3921945" y="1558881"/>
            <a:ext cx="10668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172200"/>
            <a:ext cx="153760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Small bank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1918" y="5002514"/>
            <a:ext cx="123944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big bank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486" y="3795689"/>
            <a:ext cx="163859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bigger bank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978" y="1923973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</a:rPr>
              <a:t>lobal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investors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55345" y="5940270"/>
            <a:ext cx="1000787" cy="863970"/>
            <a:chOff x="1276730" y="3581400"/>
            <a:chExt cx="4419600" cy="30480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960573" y="5359215"/>
            <a:ext cx="1000787" cy="863970"/>
            <a:chOff x="1276730" y="3581400"/>
            <a:chExt cx="4419600" cy="3048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357606" y="2988472"/>
            <a:ext cx="1000787" cy="863970"/>
            <a:chOff x="1276730" y="3581400"/>
            <a:chExt cx="4419600" cy="30480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757065" y="1159730"/>
            <a:ext cx="1000787" cy="863970"/>
            <a:chOff x="1276730" y="3581400"/>
            <a:chExt cx="4419600" cy="30480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4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64" y="228600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002" y="5490785"/>
            <a:ext cx="485704" cy="10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490785"/>
            <a:ext cx="58427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9" y="4464117"/>
            <a:ext cx="1059422" cy="10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pearce.dietrich\AppData\Local\Microsoft\Windows\Temporary Internet Files\Content.IE5\1WZS6TV0\MC90043261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838086" cy="8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9910" y="1235872"/>
            <a:ext cx="3321740" cy="1905000"/>
            <a:chOff x="1276730" y="3581400"/>
            <a:chExt cx="4419600" cy="3048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074723">
              <a:off x="2281544" y="4920480"/>
              <a:ext cx="1150010" cy="103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Home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Loans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14610" y="83373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insurance</a:t>
            </a:r>
            <a:endParaRPr lang="en-US" sz="2400" b="1" dirty="0"/>
          </a:p>
        </p:txBody>
      </p:sp>
      <p:pic>
        <p:nvPicPr>
          <p:cNvPr id="7172" name="Picture 4" descr="http://www.lawrencegmcdonald.com/wp-content/uploads/2010/01/los_angeles_drivers_a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69" y="3140872"/>
            <a:ext cx="3176190" cy="20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5646003"/>
            <a:ext cx="657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people pay the house loan…I make money</a:t>
            </a:r>
          </a:p>
          <a:p>
            <a:r>
              <a:rPr lang="en-US" sz="2400" dirty="0" smtClean="0"/>
              <a:t>If people do not…insurance will pay me money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1923973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</a:rPr>
              <a:t>lobal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investors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138" y="3812147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29" y="3983597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rot="10800000">
            <a:off x="2573267" y="4840847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2768529" y="5717147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092" y="4412222"/>
            <a:ext cx="428625" cy="428625"/>
          </a:xfrm>
          <a:prstGeom prst="rect">
            <a:avLst/>
          </a:prstGeom>
          <a:noFill/>
        </p:spPr>
      </p:pic>
      <p:pic>
        <p:nvPicPr>
          <p:cNvPr id="9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513" y="4564622"/>
            <a:ext cx="428625" cy="428625"/>
          </a:xfrm>
          <a:prstGeom prst="rect">
            <a:avLst/>
          </a:prstGeom>
          <a:noFill/>
        </p:spPr>
      </p:pic>
      <p:pic>
        <p:nvPicPr>
          <p:cNvPr id="10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372" y="4413094"/>
            <a:ext cx="428625" cy="428625"/>
          </a:xfrm>
          <a:prstGeom prst="rect">
            <a:avLst/>
          </a:prstGeom>
          <a:noFill/>
        </p:spPr>
      </p:pic>
      <p:pic>
        <p:nvPicPr>
          <p:cNvPr id="11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613" y="4563885"/>
            <a:ext cx="428625" cy="428625"/>
          </a:xfrm>
          <a:prstGeom prst="rect">
            <a:avLst/>
          </a:prstGeom>
          <a:noFill/>
        </p:spPr>
      </p:pic>
      <p:pic>
        <p:nvPicPr>
          <p:cNvPr id="12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99" y="4564757"/>
            <a:ext cx="428625" cy="428625"/>
          </a:xfrm>
          <a:prstGeom prst="rect">
            <a:avLst/>
          </a:prstGeom>
          <a:noFill/>
        </p:spPr>
      </p:pic>
      <p:pic>
        <p:nvPicPr>
          <p:cNvPr id="2050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82" y="224052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3505200" y="5945747"/>
            <a:ext cx="1454345" cy="838200"/>
          </a:xfrm>
          <a:prstGeom prst="noSmoking">
            <a:avLst>
              <a:gd name="adj" fmla="val 77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64008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Small Bank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69910" y="1235872"/>
            <a:ext cx="3321740" cy="1905000"/>
            <a:chOff x="1276730" y="3581400"/>
            <a:chExt cx="4419600" cy="30480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074723">
              <a:off x="2281544" y="4920480"/>
              <a:ext cx="1150010" cy="103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Home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Loans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81600" y="2971800"/>
            <a:ext cx="4003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 is worth </a:t>
            </a:r>
            <a:r>
              <a:rPr lang="en-US" sz="3600" b="1" dirty="0" smtClean="0"/>
              <a:t>NOTHING!</a:t>
            </a:r>
            <a:endParaRPr lang="en-US" sz="2400" b="1" dirty="0" smtClean="0"/>
          </a:p>
          <a:p>
            <a:r>
              <a:rPr lang="en-US" sz="2400" b="1" dirty="0" smtClean="0"/>
              <a:t>It’s a Toxic Asset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0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4348E-6 L -0.1823 0.269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134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7086E-6 L -0.21997 0.2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129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1082E-6 L -0.14097 0.236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17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086E-6 L -0.19722 0.236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18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086E-6 L -0.14653 0.203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3 0.24746 L 0.03438 0.303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77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64 0.22526 L 0.07604 0.269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22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64 0.24723 L 0.06771 0.292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22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9 0.22526 L 0.12778 0.247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1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2 0.22526 L 0.06771 0.269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64" y="228600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002" y="5490785"/>
            <a:ext cx="485704" cy="10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490785"/>
            <a:ext cx="58427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pearce.dietrich\AppData\Local\Microsoft\Windows\Temporary Internet Files\Content.IE5\5DVQI1YY\MC90043162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9" y="4464117"/>
            <a:ext cx="1059422" cy="10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pearce.dietrich\AppData\Local\Microsoft\Windows\Temporary Internet Files\Content.IE5\1WZS6TV0\MC90043261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838086" cy="8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87783" y="820442"/>
            <a:ext cx="3321740" cy="1905000"/>
            <a:chOff x="1276730" y="3581400"/>
            <a:chExt cx="4419600" cy="3048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074723">
              <a:off x="2281544" y="4920480"/>
              <a:ext cx="1150010" cy="103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Home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Loans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32483" y="41830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insurance</a:t>
            </a:r>
            <a:endParaRPr lang="en-US" sz="2400" b="1" dirty="0"/>
          </a:p>
        </p:txBody>
      </p:sp>
      <p:pic>
        <p:nvPicPr>
          <p:cNvPr id="7172" name="Picture 4" descr="http://www.lawrencegmcdonald.com/wp-content/uploads/2010/01/los_angeles_drivers_a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69" y="4533634"/>
            <a:ext cx="3176190" cy="20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29" y="5523539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27" y="4108713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1923973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</a:rPr>
              <a:t>lobal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investors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40729 -0.612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1927 -0.4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awrencegmcdonald.com/wp-content/uploads/2010/01/los_angeles_drivers_a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4419531" cy="28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earce.dietrich\AppData\Local\Microsoft\Windows\Temporary Internet Files\Content.IE5\31CLG04C\MC9002307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48" y="4227042"/>
            <a:ext cx="2035317" cy="24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9434" y="326526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Bankrupt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awrencegmcdonald.com/wp-content/uploads/2010/01/los_angeles_drivers_a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48" y="304800"/>
            <a:ext cx="310580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237386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insurance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4495800"/>
            <a:ext cx="3321740" cy="1905000"/>
            <a:chOff x="1276730" y="3581400"/>
            <a:chExt cx="4419600" cy="3048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074723">
              <a:off x="2281544" y="4920480"/>
              <a:ext cx="1150010" cy="103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Home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Loans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Down Arrow 7"/>
          <p:cNvSpPr/>
          <p:nvPr/>
        </p:nvSpPr>
        <p:spPr>
          <a:xfrm>
            <a:off x="2067254" y="3048000"/>
            <a:ext cx="949739" cy="1295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81" y="4748268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76" y="3316724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 rot="2110324">
            <a:off x="6538399" y="5017957"/>
            <a:ext cx="10668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8745916">
            <a:off x="6016697" y="2730172"/>
            <a:ext cx="10668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02" y="1939772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ker.com/cliparts/Z/n/j/p/u/x/man-in-suit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3" y="218616"/>
            <a:ext cx="1209536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Arrow 14"/>
          <p:cNvSpPr/>
          <p:nvPr/>
        </p:nvSpPr>
        <p:spPr>
          <a:xfrm rot="2264997">
            <a:off x="5836731" y="1517453"/>
            <a:ext cx="1066800" cy="76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0" y="6130772"/>
            <a:ext cx="153760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Small bank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1070" y="4580206"/>
            <a:ext cx="123944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big bank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3754261"/>
            <a:ext cx="163859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bigger bank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8443" y="871945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</a:rPr>
              <a:t>lobal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investors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81800" y="5907775"/>
            <a:ext cx="1000787" cy="863970"/>
            <a:chOff x="1276730" y="3581400"/>
            <a:chExt cx="4419600" cy="30480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360644" y="4899283"/>
            <a:ext cx="1000787" cy="863970"/>
            <a:chOff x="1276730" y="3581400"/>
            <a:chExt cx="4419600" cy="304800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101301" y="3111172"/>
            <a:ext cx="1000787" cy="863970"/>
            <a:chOff x="1276730" y="3581400"/>
            <a:chExt cx="4419600" cy="30480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5201776" y="1620318"/>
            <a:ext cx="1000787" cy="863970"/>
            <a:chOff x="1276730" y="3581400"/>
            <a:chExt cx="4419600" cy="30480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13" b="28142"/>
            <a:stretch/>
          </p:blipFill>
          <p:spPr bwMode="auto">
            <a:xfrm>
              <a:off x="1276730" y="3581400"/>
              <a:ext cx="4419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 descr="C:\Users\pearce.dietrich\AppData\Local\Microsoft\Windows\Temporary Internet Files\Content.IE5\5DVQI1YY\MC900431627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85594"/>
              <a:ext cx="1130770" cy="11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93" y="6087829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2" y="6188093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88" y="6240229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87" y="6240229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47" y="5820075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88" y="5820075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5" y="5854560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5" y="5575138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88" y="5529422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82" y="6260088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87" y="5323387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&quot;No&quot; Symbol 45"/>
          <p:cNvSpPr/>
          <p:nvPr/>
        </p:nvSpPr>
        <p:spPr>
          <a:xfrm>
            <a:off x="914400" y="-304800"/>
            <a:ext cx="3362654" cy="2712888"/>
          </a:xfrm>
          <a:prstGeom prst="noSmoking">
            <a:avLst>
              <a:gd name="adj" fmla="val 74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&quot;No&quot; Symbol 46"/>
          <p:cNvSpPr/>
          <p:nvPr/>
        </p:nvSpPr>
        <p:spPr>
          <a:xfrm>
            <a:off x="1600001" y="1784153"/>
            <a:ext cx="1839666" cy="1688543"/>
          </a:xfrm>
          <a:prstGeom prst="noSmoking">
            <a:avLst>
              <a:gd name="adj" fmla="val 74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29228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ttp://upload.wikimedia.org/wikipedia/commons/thumb/b/b6/Factory_1b.svg/400px-Factory_1b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221" y="2667000"/>
            <a:ext cx="1979579" cy="1628204"/>
          </a:xfrm>
          <a:prstGeom prst="rect">
            <a:avLst/>
          </a:prstGeom>
          <a:noFill/>
        </p:spPr>
      </p:pic>
      <p:pic>
        <p:nvPicPr>
          <p:cNvPr id="4" name="Picture 6" descr="C:\Users\pearce.dietrich\AppData\Local\Microsoft\Windows\Temporary Internet Files\Content.IE5\AS9OHMLI\MC9002972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4485" y="2590800"/>
            <a:ext cx="1836115" cy="1750162"/>
          </a:xfrm>
          <a:prstGeom prst="rect">
            <a:avLst/>
          </a:prstGeom>
          <a:noFill/>
        </p:spPr>
      </p:pic>
      <p:pic>
        <p:nvPicPr>
          <p:cNvPr id="33794" name="Picture 2" descr="http://www.clipartheaven.com/clipart/business_&amp;_office/cartoons_(d_-_m)/factor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542" y="2819400"/>
            <a:ext cx="1996658" cy="1533525"/>
          </a:xfrm>
          <a:prstGeom prst="rect">
            <a:avLst/>
          </a:prstGeom>
          <a:noFill/>
        </p:spPr>
      </p:pic>
      <p:pic>
        <p:nvPicPr>
          <p:cNvPr id="33796" name="Picture 4" descr="http://www.clipartheaven.com/clipart/business_&amp;_office/buildings/health_food_stor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6100" y="2819400"/>
            <a:ext cx="2031700" cy="1538288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18094319">
            <a:off x="6887201" y="856728"/>
            <a:ext cx="533400" cy="215559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0735866">
            <a:off x="5253575" y="1570554"/>
            <a:ext cx="533400" cy="125886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447800"/>
            <a:ext cx="857250" cy="857250"/>
          </a:xfrm>
          <a:prstGeom prst="rect">
            <a:avLst/>
          </a:prstGeom>
          <a:noFill/>
        </p:spPr>
      </p:pic>
      <p:pic>
        <p:nvPicPr>
          <p:cNvPr id="14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600200"/>
            <a:ext cx="857250" cy="857250"/>
          </a:xfrm>
          <a:prstGeom prst="rect">
            <a:avLst/>
          </a:prstGeom>
          <a:noFill/>
        </p:spPr>
      </p:pic>
      <p:pic>
        <p:nvPicPr>
          <p:cNvPr id="33801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410200"/>
            <a:ext cx="1562100" cy="1228726"/>
          </a:xfrm>
          <a:prstGeom prst="rect">
            <a:avLst/>
          </a:prstGeom>
          <a:noFill/>
        </p:spPr>
      </p:pic>
      <p:pic>
        <p:nvPicPr>
          <p:cNvPr id="17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9725" y="5410200"/>
            <a:ext cx="1562100" cy="1228726"/>
          </a:xfrm>
          <a:prstGeom prst="rect">
            <a:avLst/>
          </a:prstGeom>
          <a:noFill/>
        </p:spPr>
      </p:pic>
      <p:pic>
        <p:nvPicPr>
          <p:cNvPr id="18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5458" y="5410200"/>
            <a:ext cx="1562100" cy="1228726"/>
          </a:xfrm>
          <a:prstGeom prst="rect">
            <a:avLst/>
          </a:prstGeom>
          <a:noFill/>
        </p:spPr>
      </p:pic>
      <p:pic>
        <p:nvPicPr>
          <p:cNvPr id="19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3083" y="5400674"/>
            <a:ext cx="1562100" cy="1228726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1676400" y="4267200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733800" y="4343400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91200" y="4343400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924800" y="4408947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419600"/>
            <a:ext cx="552450" cy="552450"/>
          </a:xfrm>
          <a:prstGeom prst="rect">
            <a:avLst/>
          </a:prstGeom>
          <a:noFill/>
        </p:spPr>
      </p:pic>
      <p:pic>
        <p:nvPicPr>
          <p:cNvPr id="25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495800"/>
            <a:ext cx="552450" cy="552450"/>
          </a:xfrm>
          <a:prstGeom prst="rect">
            <a:avLst/>
          </a:prstGeom>
          <a:noFill/>
        </p:spPr>
      </p:pic>
      <p:pic>
        <p:nvPicPr>
          <p:cNvPr id="26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4495800"/>
            <a:ext cx="628650" cy="628650"/>
          </a:xfrm>
          <a:prstGeom prst="rect">
            <a:avLst/>
          </a:prstGeom>
          <a:noFill/>
        </p:spPr>
      </p:pic>
      <p:pic>
        <p:nvPicPr>
          <p:cNvPr id="27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495800"/>
            <a:ext cx="628650" cy="628650"/>
          </a:xfrm>
          <a:prstGeom prst="rect">
            <a:avLst/>
          </a:prstGeom>
          <a:noFill/>
        </p:spPr>
      </p:pic>
      <p:sp>
        <p:nvSpPr>
          <p:cNvPr id="28" name="Down Arrow 27"/>
          <p:cNvSpPr/>
          <p:nvPr/>
        </p:nvSpPr>
        <p:spPr>
          <a:xfrm rot="3291139">
            <a:off x="2317810" y="854430"/>
            <a:ext cx="533400" cy="215559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917952">
            <a:off x="3833245" y="1581478"/>
            <a:ext cx="533400" cy="1104182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7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524000"/>
            <a:ext cx="857250" cy="857250"/>
          </a:xfrm>
          <a:prstGeom prst="rect">
            <a:avLst/>
          </a:prstGeom>
          <a:noFill/>
        </p:spPr>
      </p:pic>
      <p:pic>
        <p:nvPicPr>
          <p:cNvPr id="12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524000"/>
            <a:ext cx="857250" cy="857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71503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BANKS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1800225" y="1504950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3513914" y="1513505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5181600" y="1595876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&quot;No&quot; Symbol 42"/>
          <p:cNvSpPr/>
          <p:nvPr/>
        </p:nvSpPr>
        <p:spPr>
          <a:xfrm>
            <a:off x="6657790" y="1409700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1394035" y="4277853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3429000" y="4286408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&quot;No&quot; Symbol 46"/>
          <p:cNvSpPr/>
          <p:nvPr/>
        </p:nvSpPr>
        <p:spPr>
          <a:xfrm>
            <a:off x="5457014" y="4419600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/>
          <p:cNvSpPr/>
          <p:nvPr/>
        </p:nvSpPr>
        <p:spPr>
          <a:xfrm>
            <a:off x="7666814" y="4352925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-6-xIqxwqWE4/TZWKvDwRbCI/AAAAAAAAAUY/TLPoUrz_dns/s1600/derfaSWNS1805_468x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2" y="4639582"/>
            <a:ext cx="2594391" cy="21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ooducate.com/blog/wp-content/media/kro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2" y="2139594"/>
            <a:ext cx="4000046" cy="21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0"/>
            <a:ext cx="29228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1918622" y="1695647"/>
            <a:ext cx="533400" cy="8951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322" y="1572216"/>
            <a:ext cx="857250" cy="85725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2178065" y="1534116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75548" y="3858532"/>
            <a:ext cx="533400" cy="1058182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0323" y="4015514"/>
            <a:ext cx="857250" cy="7002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598" y="242946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Can’t buy food</a:t>
            </a:r>
            <a:endParaRPr lang="en-US" sz="3600" b="1" dirty="0"/>
          </a:p>
        </p:txBody>
      </p:sp>
      <p:sp>
        <p:nvSpPr>
          <p:cNvPr id="12" name="&quot;No&quot; Symbol 11"/>
          <p:cNvSpPr/>
          <p:nvPr/>
        </p:nvSpPr>
        <p:spPr>
          <a:xfrm>
            <a:off x="1918622" y="3884927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62007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Can’t pay bills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2971800"/>
            <a:ext cx="396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Citizens can’t buy food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5105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Farmer doesn’t have money to run farm = no food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6" grpId="0"/>
      <p:bldP spid="12" grpId="0" animBg="1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awrencegmcdonald.com/wp-content/uploads/2010/01/los_angeles_drivers_a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4419531" cy="28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earce.dietrich\AppData\Local\Microsoft\Windows\Temporary Internet Files\Content.IE5\31CLG04C\MC9002307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48" y="4227042"/>
            <a:ext cx="2035317" cy="24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9434" y="326526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Bankrupt</a:t>
            </a:r>
            <a:endParaRPr lang="en-US" sz="3600" b="1" dirty="0"/>
          </a:p>
        </p:txBody>
      </p:sp>
      <p:pic>
        <p:nvPicPr>
          <p:cNvPr id="6" name="Picture 4" descr="C:\Users\pearce.dietrich\AppData\Local\Microsoft\Windows\Temporary Internet Files\Content.IE5\7OEKZ56U\MP9004011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65" y="533400"/>
            <a:ext cx="5181600" cy="2358204"/>
          </a:xfrm>
          <a:prstGeom prst="rect">
            <a:avLst/>
          </a:prstGeom>
          <a:noFill/>
        </p:spPr>
      </p:pic>
      <p:pic>
        <p:nvPicPr>
          <p:cNvPr id="7" name="Picture 5" descr="C:\Users\pearce.dietrich\AppData\Local\Microsoft\Windows\Temporary Internet Files\Content.IE5\3JKTRYBS\MC91021705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65" y="228600"/>
            <a:ext cx="1412963" cy="860338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12" y="2536200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43" y="2911729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9" y="3175393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arce.dietrich\AppData\Local\Microsoft\Windows\Temporary Internet Files\Content.IE5\SSIR7ZMA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4" y="2735403"/>
            <a:ext cx="1121305" cy="7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2512432" y="299953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2008 Financial Crisis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25157 0.460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300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15295 0.42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21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2968 0.445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222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125 0.45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Banks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28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409" y="17526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2405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2909" y="192405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 rot="10800000">
            <a:off x="6273800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3157538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33528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64770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 flipH="1">
            <a:off x="34290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  <a:latin typeface="Gill Sans MT" pitchFamily="34" charset="0"/>
              </a:rPr>
              <a:t>6%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 flipH="1">
            <a:off x="65532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Gill Sans MT" pitchFamily="34" charset="0"/>
              </a:rPr>
              <a:t>3%</a:t>
            </a:r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 flipH="1">
            <a:off x="13716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borrower</a:t>
            </a:r>
          </a:p>
        </p:txBody>
      </p:sp>
      <p:sp>
        <p:nvSpPr>
          <p:cNvPr id="13324" name="TextBox 18"/>
          <p:cNvSpPr txBox="1">
            <a:spLocks noChangeArrowheads="1"/>
          </p:cNvSpPr>
          <p:nvPr/>
        </p:nvSpPr>
        <p:spPr bwMode="auto">
          <a:xfrm flipH="1">
            <a:off x="43434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bank</a:t>
            </a: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 flipH="1">
            <a:off x="72390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depositor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 flipH="1">
            <a:off x="6172200" y="1981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$1000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flipH="1">
            <a:off x="7391400" y="4953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Gill Sans MT" pitchFamily="34" charset="0"/>
              </a:rPr>
              <a:t>$1030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 flipH="1">
            <a:off x="3048000" y="1981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$1000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 flipH="1">
            <a:off x="4495800" y="4953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  <a:latin typeface="Gill Sans MT" pitchFamily="34" charset="0"/>
              </a:rPr>
              <a:t>$</a:t>
            </a:r>
            <a:r>
              <a:rPr lang="en-US" sz="2800" b="1" dirty="0" smtClean="0">
                <a:solidFill>
                  <a:srgbClr val="66FF33"/>
                </a:solidFill>
                <a:latin typeface="Gill Sans MT" pitchFamily="34" charset="0"/>
              </a:rPr>
              <a:t>1060</a:t>
            </a:r>
            <a:endParaRPr lang="en-US" sz="2800" b="1" dirty="0">
              <a:solidFill>
                <a:srgbClr val="66FF33"/>
              </a:solidFill>
              <a:latin typeface="Gill Sans MT" pitchFamily="34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 flipH="1">
            <a:off x="3958989" y="5791200"/>
            <a:ext cx="2514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  <a:latin typeface="Gill Sans MT" pitchFamily="34" charset="0"/>
              </a:rPr>
              <a:t>Profit: $30</a:t>
            </a:r>
            <a:endParaRPr lang="en-US" sz="3600" b="1" dirty="0">
              <a:solidFill>
                <a:srgbClr val="00FFFF"/>
              </a:solidFill>
              <a:latin typeface="Gill Sans MT" pitchFamily="34" charset="0"/>
            </a:endParaRPr>
          </a:p>
        </p:txBody>
      </p:sp>
      <p:cxnSp>
        <p:nvCxnSpPr>
          <p:cNvPr id="4" name="Straight Connector 3"/>
          <p:cNvCxnSpPr>
            <a:stCxn id="18" idx="3"/>
            <a:endCxn id="18" idx="1"/>
          </p:cNvCxnSpPr>
          <p:nvPr/>
        </p:nvCxnSpPr>
        <p:spPr>
          <a:xfrm>
            <a:off x="4495800" y="5214938"/>
            <a:ext cx="14478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319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/>
          <a:lstStyle/>
          <a:p>
            <a:r>
              <a:rPr lang="en-US" dirty="0" smtClean="0"/>
              <a:t>Option #1 (safe):</a:t>
            </a:r>
          </a:p>
          <a:p>
            <a:pPr lvl="1"/>
            <a:r>
              <a:rPr lang="en-US" dirty="0" smtClean="0"/>
              <a:t>Only lend to people you know will pay the loan back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Opportunity Cost:</a:t>
            </a:r>
          </a:p>
          <a:p>
            <a:pPr lvl="2"/>
            <a:r>
              <a:rPr lang="en-US" dirty="0" smtClean="0"/>
              <a:t>Will not make a lot of money</a:t>
            </a:r>
          </a:p>
          <a:p>
            <a:r>
              <a:rPr lang="en-US" dirty="0" smtClean="0"/>
              <a:t>Option #2 (risky):</a:t>
            </a:r>
          </a:p>
          <a:p>
            <a:pPr lvl="1"/>
            <a:r>
              <a:rPr lang="en-US" dirty="0" smtClean="0"/>
              <a:t>Loan money to people that may not pay it back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Opportunity Cost:</a:t>
            </a:r>
          </a:p>
          <a:p>
            <a:pPr lvl="2"/>
            <a:r>
              <a:rPr lang="en-US" dirty="0" smtClean="0"/>
              <a:t>Safety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2954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098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002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Banks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28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409" y="17526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2405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909" y="192405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 rot="10800000">
            <a:off x="6273800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3157538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33528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64770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 flipH="1">
            <a:off x="34290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  <a:latin typeface="Gill Sans MT" pitchFamily="34" charset="0"/>
              </a:rPr>
              <a:t>10%</a:t>
            </a:r>
            <a:endParaRPr lang="en-US" sz="2800" b="1" dirty="0">
              <a:solidFill>
                <a:srgbClr val="66FF33"/>
              </a:solidFill>
              <a:latin typeface="Gill Sans MT" pitchFamily="34" charset="0"/>
            </a:endParaRP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 flipH="1">
            <a:off x="65532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Gill Sans MT" pitchFamily="34" charset="0"/>
              </a:rPr>
              <a:t>2%</a:t>
            </a:r>
            <a:endParaRPr lang="en-US" sz="28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 flipH="1">
            <a:off x="1371600" y="4876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1000 borrowers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3324" name="TextBox 18"/>
          <p:cNvSpPr txBox="1">
            <a:spLocks noChangeArrowheads="1"/>
          </p:cNvSpPr>
          <p:nvPr/>
        </p:nvSpPr>
        <p:spPr bwMode="auto">
          <a:xfrm flipH="1">
            <a:off x="43434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bank</a:t>
            </a: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 flipH="1">
            <a:off x="7162800" y="485769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1000 depositors 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 flipH="1">
            <a:off x="6172200" y="1981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$</a:t>
            </a:r>
            <a:r>
              <a:rPr lang="en-US" sz="2800" dirty="0" smtClean="0">
                <a:latin typeface="Gill Sans MT" pitchFamily="34" charset="0"/>
              </a:rPr>
              <a:t>10,000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flipH="1">
            <a:off x="6934200" y="534418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Gill Sans MT" pitchFamily="34" charset="0"/>
              </a:rPr>
              <a:t>$</a:t>
            </a:r>
            <a:r>
              <a:rPr lang="en-US" sz="2800" b="1" dirty="0" smtClean="0">
                <a:solidFill>
                  <a:srgbClr val="FFFF00"/>
                </a:solidFill>
                <a:latin typeface="Gill Sans MT" pitchFamily="34" charset="0"/>
              </a:rPr>
              <a:t>10,200,000</a:t>
            </a:r>
            <a:endParaRPr lang="en-US" sz="28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 flipH="1">
            <a:off x="3048000" y="1905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Gill Sans MT" pitchFamily="34" charset="0"/>
              </a:rPr>
              <a:t>$20,000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 flipH="1">
            <a:off x="4114800" y="5334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  <a:latin typeface="Gill Sans MT" pitchFamily="34" charset="0"/>
              </a:rPr>
              <a:t>$20,200,000</a:t>
            </a:r>
            <a:endParaRPr lang="en-US" sz="2800" b="1" dirty="0">
              <a:solidFill>
                <a:srgbClr val="66FF33"/>
              </a:solidFill>
              <a:latin typeface="Gill Sans MT" pitchFamily="34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 flipH="1">
            <a:off x="4114800" y="590686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  <a:latin typeface="Gill Sans MT" pitchFamily="34" charset="0"/>
              </a:rPr>
              <a:t>$10 mil.</a:t>
            </a:r>
            <a:endParaRPr lang="en-US" sz="3600" b="1" dirty="0">
              <a:solidFill>
                <a:srgbClr val="00FFFF"/>
              </a:solidFill>
              <a:latin typeface="Gill Sans MT" pitchFamily="34" charset="0"/>
            </a:endParaRPr>
          </a:p>
        </p:txBody>
      </p:sp>
      <p:pic>
        <p:nvPicPr>
          <p:cNvPr id="20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7645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574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09" y="207645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9050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0574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5240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>
            <a:stCxn id="18" idx="3"/>
            <a:endCxn id="18" idx="1"/>
          </p:cNvCxnSpPr>
          <p:nvPr/>
        </p:nvCxnSpPr>
        <p:spPr>
          <a:xfrm>
            <a:off x="4114800" y="5595610"/>
            <a:ext cx="2286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7" name="Picture 4" descr="C:\Users\pearce.dietrich\AppData\Local\Microsoft\Windows\Temporary Internet Files\Content.IE5\7OEKZ56U\MP9004011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4620" y="200913"/>
            <a:ext cx="1670968" cy="9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Borrowers do not pay back their loans?</a:t>
            </a:r>
          </a:p>
          <a:p>
            <a:endParaRPr lang="en-US" dirty="0" smtClean="0"/>
          </a:p>
          <a:p>
            <a:r>
              <a:rPr lang="en-US" sz="4400" dirty="0" smtClean="0"/>
              <a:t>2008 Economic Crisis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2954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098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002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Banks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28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409" y="1752600"/>
            <a:ext cx="1246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2405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909" y="192405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 rot="10800000">
            <a:off x="6273800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3157538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33528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64770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 flipH="1">
            <a:off x="34290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  <a:latin typeface="Gill Sans MT" pitchFamily="34" charset="0"/>
              </a:rPr>
              <a:t>10%</a:t>
            </a:r>
            <a:endParaRPr lang="en-US" sz="2800" b="1" dirty="0">
              <a:solidFill>
                <a:srgbClr val="66FF33"/>
              </a:solidFill>
              <a:latin typeface="Gill Sans MT" pitchFamily="34" charset="0"/>
            </a:endParaRP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 flipH="1">
            <a:off x="6553200" y="4191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Gill Sans MT" pitchFamily="34" charset="0"/>
              </a:rPr>
              <a:t>2%</a:t>
            </a:r>
            <a:endParaRPr lang="en-US" sz="28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 flipH="1">
            <a:off x="914400" y="135249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1000 borrowers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3324" name="TextBox 18"/>
          <p:cNvSpPr txBox="1">
            <a:spLocks noChangeArrowheads="1"/>
          </p:cNvSpPr>
          <p:nvPr/>
        </p:nvSpPr>
        <p:spPr bwMode="auto">
          <a:xfrm flipH="1">
            <a:off x="4343400" y="45720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 pitchFamily="34" charset="0"/>
              </a:rPr>
              <a:t>bank</a:t>
            </a: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 flipH="1">
            <a:off x="7162800" y="485769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</a:rPr>
              <a:t>1000 depositors 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 flipH="1">
            <a:off x="6172200" y="1981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$</a:t>
            </a:r>
            <a:r>
              <a:rPr lang="en-US" sz="2800" dirty="0" smtClean="0">
                <a:latin typeface="Gill Sans MT" pitchFamily="34" charset="0"/>
              </a:rPr>
              <a:t>10,000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flipH="1">
            <a:off x="6934200" y="534418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Gill Sans MT" pitchFamily="34" charset="0"/>
              </a:rPr>
              <a:t>$</a:t>
            </a:r>
            <a:r>
              <a:rPr lang="en-US" sz="2800" b="1" dirty="0" smtClean="0">
                <a:solidFill>
                  <a:srgbClr val="FFFF00"/>
                </a:solidFill>
                <a:latin typeface="Gill Sans MT" pitchFamily="34" charset="0"/>
              </a:rPr>
              <a:t>10,200,000</a:t>
            </a:r>
            <a:endParaRPr lang="en-US" sz="28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 flipH="1">
            <a:off x="3048000" y="1905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Gill Sans MT" pitchFamily="34" charset="0"/>
              </a:rPr>
              <a:t>$20,000</a:t>
            </a:r>
            <a:endParaRPr lang="en-US" sz="2800" dirty="0">
              <a:latin typeface="Gill Sans MT" pitchFamily="34" charset="0"/>
            </a:endParaRPr>
          </a:p>
        </p:txBody>
      </p:sp>
      <p:pic>
        <p:nvPicPr>
          <p:cNvPr id="20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7645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574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116854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09" y="207645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9050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0574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524000"/>
            <a:ext cx="112959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shirtoid.com/wp-content/uploads/2010/01/bro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2286000" cy="2133600"/>
          </a:xfrm>
          <a:prstGeom prst="rect">
            <a:avLst/>
          </a:prstGeom>
          <a:noFill/>
        </p:spPr>
      </p:pic>
      <p:sp>
        <p:nvSpPr>
          <p:cNvPr id="36" name="TextBox 16"/>
          <p:cNvSpPr txBox="1">
            <a:spLocks noChangeArrowheads="1"/>
          </p:cNvSpPr>
          <p:nvPr/>
        </p:nvSpPr>
        <p:spPr bwMode="auto">
          <a:xfrm flipH="1">
            <a:off x="4114800" y="5334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FF33"/>
                </a:solidFill>
                <a:latin typeface="Gill Sans MT" pitchFamily="34" charset="0"/>
              </a:rPr>
              <a:t>$20,200,000</a:t>
            </a:r>
            <a:endParaRPr lang="en-US" sz="2800" b="1" dirty="0">
              <a:solidFill>
                <a:srgbClr val="66FF33"/>
              </a:solidFill>
              <a:latin typeface="Gill Sans MT" pitchFamily="34" charset="0"/>
            </a:endParaRP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 flipH="1">
            <a:off x="4114800" y="590686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  <a:latin typeface="Gill Sans MT" pitchFamily="34" charset="0"/>
              </a:rPr>
              <a:t>$10 mil.</a:t>
            </a:r>
            <a:endParaRPr lang="en-US" sz="3600" b="1" dirty="0">
              <a:solidFill>
                <a:srgbClr val="00FFFF"/>
              </a:solidFill>
              <a:latin typeface="Gill Sans MT" pitchFamily="34" charset="0"/>
            </a:endParaRP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 flipH="1">
            <a:off x="3962400" y="51816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FF33"/>
                </a:solidFill>
                <a:latin typeface="Gill Sans MT" pitchFamily="34" charset="0"/>
              </a:rPr>
              <a:t>$0</a:t>
            </a:r>
            <a:endParaRPr lang="en-US" sz="2800" b="1" dirty="0">
              <a:solidFill>
                <a:srgbClr val="66FF33"/>
              </a:solidFill>
              <a:latin typeface="Gill Sans MT" pitchFamily="34" charset="0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 flipH="1">
            <a:off x="3352800" y="5791200"/>
            <a:ext cx="354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  <a:latin typeface="Gill Sans MT" pitchFamily="34" charset="0"/>
              </a:rPr>
              <a:t>$-10.2 million</a:t>
            </a:r>
            <a:endParaRPr lang="en-US" sz="3600" b="1" dirty="0">
              <a:solidFill>
                <a:srgbClr val="00FFFF"/>
              </a:solidFill>
              <a:latin typeface="Gill Sans MT" pitchFamily="34" charset="0"/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 flipH="1">
            <a:off x="7010400" y="585972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ill Sans MT" pitchFamily="34" charset="0"/>
              </a:rPr>
              <a:t>$0</a:t>
            </a:r>
            <a:endParaRPr lang="en-US" sz="2800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pic>
        <p:nvPicPr>
          <p:cNvPr id="41" name="Picture 2" descr="http://shirtoid.com/wp-content/uploads/2010/01/bro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732" y="3529396"/>
            <a:ext cx="1088135" cy="1015593"/>
          </a:xfrm>
          <a:prstGeom prst="rect">
            <a:avLst/>
          </a:prstGeom>
          <a:noFill/>
        </p:spPr>
      </p:pic>
      <p:pic>
        <p:nvPicPr>
          <p:cNvPr id="42" name="Picture 2" descr="http://shirtoid.com/wp-content/uploads/2010/01/bro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260" y="3681796"/>
            <a:ext cx="1088135" cy="1015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319" grpId="0"/>
      <p:bldP spid="13320" grpId="0"/>
      <p:bldP spid="16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 loan money to </a:t>
            </a:r>
            <a:r>
              <a:rPr lang="en-US" dirty="0" smtClean="0">
                <a:solidFill>
                  <a:srgbClr val="FFFF00"/>
                </a:solidFill>
              </a:rPr>
              <a:t>new businesses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New businesses </a:t>
            </a:r>
            <a:r>
              <a:rPr lang="en-US" dirty="0" smtClean="0"/>
              <a:t>create </a:t>
            </a:r>
            <a:r>
              <a:rPr lang="en-US" dirty="0" smtClean="0">
                <a:solidFill>
                  <a:srgbClr val="66FF33"/>
                </a:solidFill>
              </a:rPr>
              <a:t>jobs</a:t>
            </a:r>
          </a:p>
          <a:p>
            <a:r>
              <a:rPr lang="en-US" dirty="0" smtClean="0"/>
              <a:t>No Banks = No </a:t>
            </a:r>
            <a:r>
              <a:rPr lang="en-US" dirty="0" smtClean="0">
                <a:solidFill>
                  <a:srgbClr val="66FF33"/>
                </a:solidFill>
              </a:rPr>
              <a:t>Jobs</a:t>
            </a:r>
          </a:p>
          <a:p>
            <a:endParaRPr lang="en-US" dirty="0"/>
          </a:p>
        </p:txBody>
      </p:sp>
      <p:pic>
        <p:nvPicPr>
          <p:cNvPr id="29702" name="Picture 6" descr="C:\Users\pearce.dietrich\AppData\Local\Microsoft\Windows\Temporary Internet Files\Content.IE5\AS9OHMLI\MC900297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692" y="3586118"/>
            <a:ext cx="2205507" cy="3038563"/>
          </a:xfrm>
          <a:prstGeom prst="rect">
            <a:avLst/>
          </a:prstGeom>
          <a:noFill/>
        </p:spPr>
      </p:pic>
      <p:pic>
        <p:nvPicPr>
          <p:cNvPr id="1026" name="Picture 2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62" y="4449921"/>
            <a:ext cx="751762" cy="21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209800" y="5105400"/>
            <a:ext cx="12192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9800" y="5039396"/>
            <a:ext cx="12192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467600" y="3951241"/>
            <a:ext cx="1676400" cy="2743200"/>
            <a:chOff x="7467600" y="3951241"/>
            <a:chExt cx="1676400" cy="2743200"/>
          </a:xfrm>
        </p:grpSpPr>
        <p:pic>
          <p:nvPicPr>
            <p:cNvPr id="4" name="Picture 2" descr="C:\Users\User\AppData\Local\Microsoft\Windows\Temporary Internet Files\Content.IE5\B9716ZSC\MC900441315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3951241"/>
              <a:ext cx="1676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15788" y="518160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/>
                  </a:solidFill>
                </a:rPr>
                <a:t>BANK</a:t>
              </a:r>
              <a:endParaRPr lang="en-US" sz="28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29228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ttp://upload.wikimedia.org/wikipedia/commons/thumb/b/b6/Factory_1b.svg/400px-Factory_1b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221" y="2667000"/>
            <a:ext cx="1979579" cy="1628204"/>
          </a:xfrm>
          <a:prstGeom prst="rect">
            <a:avLst/>
          </a:prstGeom>
          <a:noFill/>
        </p:spPr>
      </p:pic>
      <p:pic>
        <p:nvPicPr>
          <p:cNvPr id="4" name="Picture 6" descr="C:\Users\pearce.dietrich\AppData\Local\Microsoft\Windows\Temporary Internet Files\Content.IE5\AS9OHMLI\MC9002972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4485" y="2590800"/>
            <a:ext cx="1836115" cy="1750162"/>
          </a:xfrm>
          <a:prstGeom prst="rect">
            <a:avLst/>
          </a:prstGeom>
          <a:noFill/>
        </p:spPr>
      </p:pic>
      <p:pic>
        <p:nvPicPr>
          <p:cNvPr id="33794" name="Picture 2" descr="http://www.clipartheaven.com/clipart/business_&amp;_office/cartoons_(d_-_m)/factor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542" y="2819400"/>
            <a:ext cx="1996658" cy="1533525"/>
          </a:xfrm>
          <a:prstGeom prst="rect">
            <a:avLst/>
          </a:prstGeom>
          <a:noFill/>
        </p:spPr>
      </p:pic>
      <p:pic>
        <p:nvPicPr>
          <p:cNvPr id="33796" name="Picture 4" descr="http://www.clipartheaven.com/clipart/business_&amp;_office/buildings/health_food_stor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6100" y="2819400"/>
            <a:ext cx="2031700" cy="1538288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18094319">
            <a:off x="6887201" y="856728"/>
            <a:ext cx="533400" cy="215559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0735866">
            <a:off x="5253575" y="1570554"/>
            <a:ext cx="533400" cy="1258860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447800"/>
            <a:ext cx="857250" cy="857250"/>
          </a:xfrm>
          <a:prstGeom prst="rect">
            <a:avLst/>
          </a:prstGeom>
          <a:noFill/>
        </p:spPr>
      </p:pic>
      <p:pic>
        <p:nvPicPr>
          <p:cNvPr id="14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600200"/>
            <a:ext cx="857250" cy="857250"/>
          </a:xfrm>
          <a:prstGeom prst="rect">
            <a:avLst/>
          </a:prstGeom>
          <a:noFill/>
        </p:spPr>
      </p:pic>
      <p:pic>
        <p:nvPicPr>
          <p:cNvPr id="33801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410200"/>
            <a:ext cx="1562100" cy="1228726"/>
          </a:xfrm>
          <a:prstGeom prst="rect">
            <a:avLst/>
          </a:prstGeom>
          <a:noFill/>
        </p:spPr>
      </p:pic>
      <p:pic>
        <p:nvPicPr>
          <p:cNvPr id="17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9725" y="5410200"/>
            <a:ext cx="1562100" cy="1228726"/>
          </a:xfrm>
          <a:prstGeom prst="rect">
            <a:avLst/>
          </a:prstGeom>
          <a:noFill/>
        </p:spPr>
      </p:pic>
      <p:pic>
        <p:nvPicPr>
          <p:cNvPr id="18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5458" y="5410200"/>
            <a:ext cx="1562100" cy="1228726"/>
          </a:xfrm>
          <a:prstGeom prst="rect">
            <a:avLst/>
          </a:prstGeom>
          <a:noFill/>
        </p:spPr>
      </p:pic>
      <p:pic>
        <p:nvPicPr>
          <p:cNvPr id="19" name="Picture 9" descr="http://www.picturesof.net/_images_300/Office_Staff_Having_a_Meeting_Royalty_Free_Clipart_Picture_090529-180330-40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3083" y="5400674"/>
            <a:ext cx="1562100" cy="1228726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1676400" y="4267200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733800" y="4343400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91200" y="4343400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924800" y="4408947"/>
            <a:ext cx="533400" cy="100125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419600"/>
            <a:ext cx="552450" cy="552450"/>
          </a:xfrm>
          <a:prstGeom prst="rect">
            <a:avLst/>
          </a:prstGeom>
          <a:noFill/>
        </p:spPr>
      </p:pic>
      <p:pic>
        <p:nvPicPr>
          <p:cNvPr id="25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495800"/>
            <a:ext cx="552450" cy="552450"/>
          </a:xfrm>
          <a:prstGeom prst="rect">
            <a:avLst/>
          </a:prstGeom>
          <a:noFill/>
        </p:spPr>
      </p:pic>
      <p:pic>
        <p:nvPicPr>
          <p:cNvPr id="26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4495800"/>
            <a:ext cx="628650" cy="628650"/>
          </a:xfrm>
          <a:prstGeom prst="rect">
            <a:avLst/>
          </a:prstGeom>
          <a:noFill/>
        </p:spPr>
      </p:pic>
      <p:pic>
        <p:nvPicPr>
          <p:cNvPr id="27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495800"/>
            <a:ext cx="628650" cy="628650"/>
          </a:xfrm>
          <a:prstGeom prst="rect">
            <a:avLst/>
          </a:prstGeom>
          <a:noFill/>
        </p:spPr>
      </p:pic>
      <p:sp>
        <p:nvSpPr>
          <p:cNvPr id="28" name="Down Arrow 27"/>
          <p:cNvSpPr/>
          <p:nvPr/>
        </p:nvSpPr>
        <p:spPr>
          <a:xfrm rot="3291139">
            <a:off x="2317810" y="854430"/>
            <a:ext cx="533400" cy="2155595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917952">
            <a:off x="3833245" y="1581478"/>
            <a:ext cx="533400" cy="1104182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7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524000"/>
            <a:ext cx="857250" cy="857250"/>
          </a:xfrm>
          <a:prstGeom prst="rect">
            <a:avLst/>
          </a:prstGeom>
          <a:noFill/>
        </p:spPr>
      </p:pic>
      <p:pic>
        <p:nvPicPr>
          <p:cNvPr id="12" name="Picture 5" descr="C:\Users\pearce.dietrich\AppData\Local\Microsoft\Windows\Temporary Internet Files\Content.IE5\AGESH7PQ\MC90043163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524000"/>
            <a:ext cx="857250" cy="857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71503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BANKS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1800225" y="1504950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3513914" y="1513505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5181600" y="1595876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&quot;No&quot; Symbol 42"/>
          <p:cNvSpPr/>
          <p:nvPr/>
        </p:nvSpPr>
        <p:spPr>
          <a:xfrm>
            <a:off x="6657790" y="1409700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1394035" y="4277853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3429000" y="4286408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&quot;No&quot; Symbol 46"/>
          <p:cNvSpPr/>
          <p:nvPr/>
        </p:nvSpPr>
        <p:spPr>
          <a:xfrm>
            <a:off x="5457014" y="4419600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/>
          <p:cNvSpPr/>
          <p:nvPr/>
        </p:nvSpPr>
        <p:spPr>
          <a:xfrm>
            <a:off x="7666814" y="4352925"/>
            <a:ext cx="992221" cy="895350"/>
          </a:xfrm>
          <a:prstGeom prst="noSmoking">
            <a:avLst>
              <a:gd name="adj" fmla="val 7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6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569</TotalTime>
  <Words>388</Words>
  <Application>Microsoft Office PowerPoint</Application>
  <PresentationFormat>On-screen Show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Why put money in a Bank?</vt:lpstr>
      <vt:lpstr>Banks</vt:lpstr>
      <vt:lpstr>Banks</vt:lpstr>
      <vt:lpstr>Banks</vt:lpstr>
      <vt:lpstr>Banks</vt:lpstr>
      <vt:lpstr>What if…</vt:lpstr>
      <vt:lpstr>Banks</vt:lpstr>
      <vt:lpstr>Biggest Problem</vt:lpstr>
      <vt:lpstr>PowerPoint Presentation</vt:lpstr>
      <vt:lpstr>Who is to blame?</vt:lpstr>
      <vt:lpstr>Who is to blame?</vt:lpstr>
      <vt:lpstr>Who did the US gov’t help?</vt:lpstr>
      <vt:lpstr>PowerPoint Presentation</vt:lpstr>
      <vt:lpstr>PowerPoint Presentation</vt:lpstr>
      <vt:lpstr>PowerPoint Presentation</vt:lpstr>
      <vt:lpstr>Investors &amp; Pension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</dc:title>
  <dc:creator>User</dc:creator>
  <cp:lastModifiedBy>Pearce Dietrich</cp:lastModifiedBy>
  <cp:revision>60</cp:revision>
  <dcterms:created xsi:type="dcterms:W3CDTF">2011-03-22T23:57:32Z</dcterms:created>
  <dcterms:modified xsi:type="dcterms:W3CDTF">2012-11-19T18:08:18Z</dcterms:modified>
</cp:coreProperties>
</file>