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7" r:id="rId2"/>
    <p:sldId id="257" r:id="rId3"/>
    <p:sldId id="259" r:id="rId4"/>
    <p:sldId id="258"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93"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402B495-81D0-4190-9804-CD465E7FC145}" type="datetimeFigureOut">
              <a:rPr lang="en-US"/>
              <a:pPr>
                <a:defRPr/>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CAE6EFB-E61D-4956-AC3E-16A7FF130870}" type="slidenum">
              <a:rPr lang="en-US"/>
              <a:pPr>
                <a:defRPr/>
              </a:pPr>
              <a:t>‹#›</a:t>
            </a:fld>
            <a:endParaRPr lang="en-US"/>
          </a:p>
        </p:txBody>
      </p:sp>
    </p:spTree>
    <p:extLst>
      <p:ext uri="{BB962C8B-B14F-4D97-AF65-F5344CB8AC3E}">
        <p14:creationId xmlns:p14="http://schemas.microsoft.com/office/powerpoint/2010/main" val="21010513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2B48F6-6D28-4097-869C-06C439EEF6B0}"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24D5E6D-CCC8-4B0D-BA77-689D098CF91E}"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09D6B83-2B52-411F-9613-E11AC51728B4}"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DF52AC-63CC-4B57-AABE-26A92D19B406}" type="slidenum">
              <a:rPr lang="en-US"/>
              <a:pPr fontAlgn="base">
                <a:spcBef>
                  <a:spcPct val="0"/>
                </a:spcBef>
                <a:spcAft>
                  <a:spcPct val="0"/>
                </a:spcAft>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9D83DA3-84B6-4CD0-9256-C3D57724A16E}" type="slidenum">
              <a:rPr lang="en-US"/>
              <a:pPr fontAlgn="base">
                <a:spcBef>
                  <a:spcPct val="0"/>
                </a:spcBef>
                <a:spcAft>
                  <a:spcPct val="0"/>
                </a:spcAft>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824F8B-17F1-4638-8019-BBA5895BF4A8}" type="slidenum">
              <a:rPr lang="en-US"/>
              <a:pPr fontAlgn="base">
                <a:spcBef>
                  <a:spcPct val="0"/>
                </a:spcBef>
                <a:spcAft>
                  <a:spcPct val="0"/>
                </a:spcAft>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807319-B150-4CC6-890B-D5B8DFBFAC21}" type="slidenum">
              <a:rPr lang="en-US"/>
              <a:pPr fontAlgn="base">
                <a:spcBef>
                  <a:spcPct val="0"/>
                </a:spcBef>
                <a:spcAft>
                  <a:spcPct val="0"/>
                </a:spcAft>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D0624FF-41A9-4A05-B968-978E0FCADA7D}"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0A278ED-D3E9-4689-BFBB-DB80CE9F5053}" type="slidenum">
              <a:rPr lang="en-US"/>
              <a:pPr fontAlgn="base">
                <a:spcBef>
                  <a:spcPct val="0"/>
                </a:spcBef>
                <a:spcAft>
                  <a:spcPct val="0"/>
                </a:spcAft>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C2A64E-2D68-4BA2-A5C2-C8DCCB4D847D}" type="slidenum">
              <a:rPr lang="en-US"/>
              <a:pPr fontAlgn="base">
                <a:spcBef>
                  <a:spcPct val="0"/>
                </a:spcBef>
                <a:spcAft>
                  <a:spcPct val="0"/>
                </a:spcAft>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65FEB7-EB51-4CE9-A38C-44824E19F79A}" type="slidenum">
              <a:rPr lang="en-US"/>
              <a:pPr fontAlgn="base">
                <a:spcBef>
                  <a:spcPct val="0"/>
                </a:spcBef>
                <a:spcAft>
                  <a:spcPct val="0"/>
                </a:spcAft>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69963D-29EC-4E33-A8EC-3A4B934F291E}"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8977D3F-094D-4F22-AC54-A361DC1D778B}" type="slidenum">
              <a:rPr lang="en-US"/>
              <a:pPr fontAlgn="base">
                <a:spcBef>
                  <a:spcPct val="0"/>
                </a:spcBef>
                <a:spcAft>
                  <a:spcPct val="0"/>
                </a:spcAft>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20FE3A3-9F66-48A0-8CC1-AF15F75ACD73}"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0F3326-8B84-4422-94E0-4E13F81A78C9}"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4465822-FCAD-4C51-BCBA-8D036E007A4A}"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8D8AB13-C41F-4B58-8B37-A715D48E78EB}"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3F7C7F8-0CA2-455E-8E7A-D040C307E42C}"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C721F2D-CEAB-48E7-9A0B-5ACDFCE7A7C2}"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8C3F40-C07D-44EE-BEFD-33B23FCC87D5}"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36342A-D321-4365-9089-85B5830BF49D}"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3788C9-B2D8-461B-B78B-80AF1A073233}" type="slidenum">
              <a:rPr lang="en-US"/>
              <a:pPr>
                <a:defRPr/>
              </a:pPr>
              <a:t>‹#›</a:t>
            </a:fld>
            <a:endParaRPr lang="en-US"/>
          </a:p>
        </p:txBody>
      </p:sp>
    </p:spTree>
    <p:extLst>
      <p:ext uri="{BB962C8B-B14F-4D97-AF65-F5344CB8AC3E}">
        <p14:creationId xmlns:p14="http://schemas.microsoft.com/office/powerpoint/2010/main" val="159835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8E155-4529-4AC7-8CCD-DDB0B3487F37}"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DAAF0-C23F-466A-97E6-9D08FBEC43D9}" type="slidenum">
              <a:rPr lang="en-US"/>
              <a:pPr>
                <a:defRPr/>
              </a:pPr>
              <a:t>‹#›</a:t>
            </a:fld>
            <a:endParaRPr lang="en-US"/>
          </a:p>
        </p:txBody>
      </p:sp>
    </p:spTree>
    <p:extLst>
      <p:ext uri="{BB962C8B-B14F-4D97-AF65-F5344CB8AC3E}">
        <p14:creationId xmlns:p14="http://schemas.microsoft.com/office/powerpoint/2010/main" val="318733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FCE6F4-24CF-411D-A4D3-264A6E981EAC}"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DD50D2-3347-493C-86B1-0FDFE56F6F4B}" type="slidenum">
              <a:rPr lang="en-US"/>
              <a:pPr>
                <a:defRPr/>
              </a:pPr>
              <a:t>‹#›</a:t>
            </a:fld>
            <a:endParaRPr lang="en-US"/>
          </a:p>
        </p:txBody>
      </p:sp>
    </p:spTree>
    <p:extLst>
      <p:ext uri="{BB962C8B-B14F-4D97-AF65-F5344CB8AC3E}">
        <p14:creationId xmlns:p14="http://schemas.microsoft.com/office/powerpoint/2010/main" val="32694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84F5B3-95A3-4108-84E3-726ECA088FF1}"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FAC086-6F32-496F-A2C6-53CD2345C7BA}" type="slidenum">
              <a:rPr lang="en-US"/>
              <a:pPr>
                <a:defRPr/>
              </a:pPr>
              <a:t>‹#›</a:t>
            </a:fld>
            <a:endParaRPr lang="en-US"/>
          </a:p>
        </p:txBody>
      </p:sp>
    </p:spTree>
    <p:extLst>
      <p:ext uri="{BB962C8B-B14F-4D97-AF65-F5344CB8AC3E}">
        <p14:creationId xmlns:p14="http://schemas.microsoft.com/office/powerpoint/2010/main" val="135895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099E3B-CB49-41F9-B472-2EEF5A13C3D0}"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F57008-60FA-45A5-822B-F5956279DA95}" type="slidenum">
              <a:rPr lang="en-US"/>
              <a:pPr>
                <a:defRPr/>
              </a:pPr>
              <a:t>‹#›</a:t>
            </a:fld>
            <a:endParaRPr lang="en-US"/>
          </a:p>
        </p:txBody>
      </p:sp>
    </p:spTree>
    <p:extLst>
      <p:ext uri="{BB962C8B-B14F-4D97-AF65-F5344CB8AC3E}">
        <p14:creationId xmlns:p14="http://schemas.microsoft.com/office/powerpoint/2010/main" val="388122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41A0F7-6714-4EF9-8B92-EEA8A999D850}"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084A91-65AF-469D-B37E-D2BC661723C2}" type="slidenum">
              <a:rPr lang="en-US"/>
              <a:pPr>
                <a:defRPr/>
              </a:pPr>
              <a:t>‹#›</a:t>
            </a:fld>
            <a:endParaRPr lang="en-US"/>
          </a:p>
        </p:txBody>
      </p:sp>
    </p:spTree>
    <p:extLst>
      <p:ext uri="{BB962C8B-B14F-4D97-AF65-F5344CB8AC3E}">
        <p14:creationId xmlns:p14="http://schemas.microsoft.com/office/powerpoint/2010/main" val="355592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535003-CB9F-420C-8792-F7BDEAC29E65}" type="datetimeFigureOut">
              <a:rPr lang="en-US"/>
              <a:pPr>
                <a:defRPr/>
              </a:pPr>
              <a:t>2/22/2013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CEBF5F-E574-471D-BD28-EDA0183CB68E}" type="slidenum">
              <a:rPr lang="en-US"/>
              <a:pPr>
                <a:defRPr/>
              </a:pPr>
              <a:t>‹#›</a:t>
            </a:fld>
            <a:endParaRPr lang="en-US"/>
          </a:p>
        </p:txBody>
      </p:sp>
    </p:spTree>
    <p:extLst>
      <p:ext uri="{BB962C8B-B14F-4D97-AF65-F5344CB8AC3E}">
        <p14:creationId xmlns:p14="http://schemas.microsoft.com/office/powerpoint/2010/main" val="255603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686553-153E-469E-91AE-EA64CCF96A2B}" type="datetimeFigureOut">
              <a:rPr lang="en-US"/>
              <a:pPr>
                <a:defRPr/>
              </a:pPr>
              <a:t>2/22/2013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F666BA-B03E-455E-8CC9-7590ABF5AA1E}" type="slidenum">
              <a:rPr lang="en-US"/>
              <a:pPr>
                <a:defRPr/>
              </a:pPr>
              <a:t>‹#›</a:t>
            </a:fld>
            <a:endParaRPr lang="en-US"/>
          </a:p>
        </p:txBody>
      </p:sp>
    </p:spTree>
    <p:extLst>
      <p:ext uri="{BB962C8B-B14F-4D97-AF65-F5344CB8AC3E}">
        <p14:creationId xmlns:p14="http://schemas.microsoft.com/office/powerpoint/2010/main" val="30818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72DEBA-2B0F-42A4-AAB5-B2823897344E}" type="datetimeFigureOut">
              <a:rPr lang="en-US"/>
              <a:pPr>
                <a:defRPr/>
              </a:pPr>
              <a:t>2/22/2013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7BE000-C93F-4B2F-BFB7-90EA32CE65DF}" type="slidenum">
              <a:rPr lang="en-US"/>
              <a:pPr>
                <a:defRPr/>
              </a:pPr>
              <a:t>‹#›</a:t>
            </a:fld>
            <a:endParaRPr lang="en-US"/>
          </a:p>
        </p:txBody>
      </p:sp>
    </p:spTree>
    <p:extLst>
      <p:ext uri="{BB962C8B-B14F-4D97-AF65-F5344CB8AC3E}">
        <p14:creationId xmlns:p14="http://schemas.microsoft.com/office/powerpoint/2010/main" val="71052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2E34A7-10EE-4118-8993-BAFF6482BC8A}"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A4D42E-7E76-4A92-A368-54EF1B1CC559}" type="slidenum">
              <a:rPr lang="en-US"/>
              <a:pPr>
                <a:defRPr/>
              </a:pPr>
              <a:t>‹#›</a:t>
            </a:fld>
            <a:endParaRPr lang="en-US"/>
          </a:p>
        </p:txBody>
      </p:sp>
    </p:spTree>
    <p:extLst>
      <p:ext uri="{BB962C8B-B14F-4D97-AF65-F5344CB8AC3E}">
        <p14:creationId xmlns:p14="http://schemas.microsoft.com/office/powerpoint/2010/main" val="306273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978AB6-39D4-4270-829A-BD2D78503322}"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FFC08C-3011-4223-9DA5-D9D9F36ECA24}" type="slidenum">
              <a:rPr lang="en-US"/>
              <a:pPr>
                <a:defRPr/>
              </a:pPr>
              <a:t>‹#›</a:t>
            </a:fld>
            <a:endParaRPr lang="en-US"/>
          </a:p>
        </p:txBody>
      </p:sp>
    </p:spTree>
    <p:extLst>
      <p:ext uri="{BB962C8B-B14F-4D97-AF65-F5344CB8AC3E}">
        <p14:creationId xmlns:p14="http://schemas.microsoft.com/office/powerpoint/2010/main" val="111885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7648553-D608-46A0-B253-3C5F8DAD159E}" type="datetimeFigureOut">
              <a:rPr lang="en-US"/>
              <a:pPr>
                <a:defRPr/>
              </a:pPr>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77956D5-0490-451B-AD6F-6BB8EAAF64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US" smtClean="0"/>
              <a:t>Bank Game</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928813"/>
            <a:ext cx="81057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Susan</a:t>
            </a:r>
          </a:p>
        </p:txBody>
      </p:sp>
      <p:sp>
        <p:nvSpPr>
          <p:cNvPr id="11267" name="Content Placeholder 2"/>
          <p:cNvSpPr>
            <a:spLocks noGrp="1"/>
          </p:cNvSpPr>
          <p:nvPr>
            <p:ph idx="1"/>
          </p:nvPr>
        </p:nvSpPr>
        <p:spPr/>
        <p:txBody>
          <a:bodyPr/>
          <a:lstStyle/>
          <a:p>
            <a:r>
              <a:rPr lang="en-US" smtClean="0"/>
              <a:t>Susan needs $70k to attend Virginia Tech. Susan plans on majoring in engineering. Her parents are unemployed and cannot afford to pay for Jen’s college </a:t>
            </a:r>
            <a:r>
              <a:rPr lang="en-US" sz="2400" smtClean="0"/>
              <a:t>(most parents cannot). </a:t>
            </a:r>
            <a:r>
              <a:rPr lang="en-US" smtClean="0"/>
              <a:t>Susan has never had a job because she played school sports year round.</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7</a:t>
            </a:r>
            <a:endParaRPr lang="en-US" sz="2800" b="1" dirty="0">
              <a:latin typeface="+mn-lt"/>
              <a:cs typeface="+mn-cs"/>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t="16470" b="15294"/>
          <a:stretch>
            <a:fillRect/>
          </a:stretch>
        </p:blipFill>
        <p:spPr bwMode="auto">
          <a:xfrm>
            <a:off x="5715000" y="4343400"/>
            <a:ext cx="3238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Rick and Joyce</a:t>
            </a:r>
          </a:p>
        </p:txBody>
      </p:sp>
      <p:sp>
        <p:nvSpPr>
          <p:cNvPr id="12291" name="Content Placeholder 2"/>
          <p:cNvSpPr>
            <a:spLocks noGrp="1"/>
          </p:cNvSpPr>
          <p:nvPr>
            <p:ph idx="1"/>
          </p:nvPr>
        </p:nvSpPr>
        <p:spPr/>
        <p:txBody>
          <a:bodyPr/>
          <a:lstStyle/>
          <a:p>
            <a:r>
              <a:rPr lang="en-US" smtClean="0"/>
              <a:t>Rick and Joyce needs $100k to pay for their daughters tuition at Virginia. Their daughter plans on majoring in accounting. Rick is a plumber ($40k/year) and Joyce is a lawyer</a:t>
            </a:r>
            <a:r>
              <a:rPr lang="en-US" sz="2400" smtClean="0"/>
              <a:t> </a:t>
            </a:r>
            <a:r>
              <a:rPr lang="en-US" smtClean="0"/>
              <a:t>($60/year). The couple has a large amount of debt with credit cards and house payments. However, Joyce did pay off her law school debt in a timely manner.</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8</a:t>
            </a:r>
            <a:endParaRPr lang="en-US" sz="2800" b="1" dirty="0">
              <a:latin typeface="+mn-lt"/>
              <a:cs typeface="+mn-cs"/>
            </a:endParaRP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257800"/>
            <a:ext cx="1971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J.J.</a:t>
            </a:r>
          </a:p>
        </p:txBody>
      </p:sp>
      <p:sp>
        <p:nvSpPr>
          <p:cNvPr id="13315" name="Content Placeholder 2"/>
          <p:cNvSpPr>
            <a:spLocks noGrp="1"/>
          </p:cNvSpPr>
          <p:nvPr>
            <p:ph idx="1"/>
          </p:nvPr>
        </p:nvSpPr>
        <p:spPr/>
        <p:txBody>
          <a:bodyPr/>
          <a:lstStyle/>
          <a:p>
            <a:r>
              <a:rPr lang="en-US" smtClean="0"/>
              <a:t>J.J. wants to build a swimming pool in his backyard. He needs $100,000. J.J. is single and in his mid-thirties. J.J. and earns $55k/year as a pharmacuetical salesman. J.J. is currently paying loans for his car, his house, and his college education.  He makes all of his payments on time.</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9</a:t>
            </a:r>
            <a:endParaRPr lang="en-US" sz="2800" b="1" dirty="0">
              <a:latin typeface="+mn-lt"/>
              <a:cs typeface="+mn-cs"/>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863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Steve</a:t>
            </a:r>
          </a:p>
        </p:txBody>
      </p:sp>
      <p:sp>
        <p:nvSpPr>
          <p:cNvPr id="14339" name="Content Placeholder 2"/>
          <p:cNvSpPr>
            <a:spLocks noGrp="1"/>
          </p:cNvSpPr>
          <p:nvPr>
            <p:ph idx="1"/>
          </p:nvPr>
        </p:nvSpPr>
        <p:spPr/>
        <p:txBody>
          <a:bodyPr/>
          <a:lstStyle/>
          <a:p>
            <a:r>
              <a:rPr lang="en-US" smtClean="0"/>
              <a:t>Steve is a new pilot he would like a loan for $10k to buy a used car. Steve has over $100k in college debt that he owes to another bank. Steve only makes $20k/year, and has an average amount of credit card debt.</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10</a:t>
            </a:r>
            <a:endParaRPr lang="en-US" sz="2800" b="1" dirty="0">
              <a:latin typeface="+mn-lt"/>
              <a:cs typeface="+mn-cs"/>
            </a:endParaRPr>
          </a:p>
        </p:txBody>
      </p:sp>
      <p:pic>
        <p:nvPicPr>
          <p:cNvPr id="14341" name="Picture 2" descr="C:\Users\pearce.dietrich\AppData\Local\Microsoft\Windows\Temporary Internet Files\Content.IE5\AS9OHMLI\MC90044034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572000"/>
            <a:ext cx="47037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Bill</a:t>
            </a:r>
          </a:p>
        </p:txBody>
      </p:sp>
      <p:sp>
        <p:nvSpPr>
          <p:cNvPr id="15363" name="Content Placeholder 2"/>
          <p:cNvSpPr>
            <a:spLocks noGrp="1"/>
          </p:cNvSpPr>
          <p:nvPr>
            <p:ph idx="1"/>
          </p:nvPr>
        </p:nvSpPr>
        <p:spPr/>
        <p:txBody>
          <a:bodyPr/>
          <a:lstStyle/>
          <a:p>
            <a:r>
              <a:rPr lang="en-US" smtClean="0"/>
              <a:t>Bill has been an engineer for 15 years. He recently invented a new design for solar panels. He would like to start a business building and selling solar panels. He needs a $250k loan. Bill is very smart, but his experience is in engineering, not business. Bill is married, has one child, and very little debt.</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11</a:t>
            </a:r>
            <a:endParaRPr lang="en-US" sz="2800" b="1" dirty="0">
              <a:latin typeface="+mn-lt"/>
              <a:cs typeface="+mn-cs"/>
            </a:endParaRPr>
          </a:p>
        </p:txBody>
      </p:sp>
      <p:pic>
        <p:nvPicPr>
          <p:cNvPr id="15365" name="Picture 3" descr="C:\Users\pearce.dietrich\AppData\Local\Microsoft\Windows\Temporary Internet Files\Content.IE5\7OEKZ56U\MP900437286[1].jpg"/>
          <p:cNvPicPr>
            <a:picLocks noChangeAspect="1" noChangeArrowheads="1"/>
          </p:cNvPicPr>
          <p:nvPr/>
        </p:nvPicPr>
        <p:blipFill>
          <a:blip r:embed="rId2">
            <a:extLst>
              <a:ext uri="{28A0092B-C50C-407E-A947-70E740481C1C}">
                <a14:useLocalDpi xmlns:a14="http://schemas.microsoft.com/office/drawing/2010/main" val="0"/>
              </a:ext>
            </a:extLst>
          </a:blip>
          <a:srcRect t="34525" b="11905"/>
          <a:stretch>
            <a:fillRect/>
          </a:stretch>
        </p:blipFill>
        <p:spPr bwMode="auto">
          <a:xfrm>
            <a:off x="6705600" y="5119688"/>
            <a:ext cx="2230438"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Ronnie</a:t>
            </a:r>
          </a:p>
        </p:txBody>
      </p:sp>
      <p:sp>
        <p:nvSpPr>
          <p:cNvPr id="16387" name="Content Placeholder 2"/>
          <p:cNvSpPr>
            <a:spLocks noGrp="1"/>
          </p:cNvSpPr>
          <p:nvPr>
            <p:ph idx="1"/>
          </p:nvPr>
        </p:nvSpPr>
        <p:spPr/>
        <p:txBody>
          <a:bodyPr/>
          <a:lstStyle/>
          <a:p>
            <a:r>
              <a:rPr lang="en-US" smtClean="0"/>
              <a:t>Ronnie has been a mechanic for 40 years. He owns his shop and has been very successful. Ronnie’s children are all grown up and he does not have any debt. In fact, Ronnie has enough money saved up to retire comfortably with is wife. However, Ronnie’s lifelong dream is to run a Nascar Team. Ronnie has $250k saved up, but he another $250k to get started in the Nascar truck series.</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12</a:t>
            </a:r>
            <a:endParaRPr lang="en-US" sz="2800" b="1" dirty="0">
              <a:latin typeface="+mn-lt"/>
              <a:cs typeface="+mn-cs"/>
            </a:endParaRPr>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543550"/>
            <a:ext cx="251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Henry</a:t>
            </a:r>
          </a:p>
        </p:txBody>
      </p:sp>
      <p:sp>
        <p:nvSpPr>
          <p:cNvPr id="17411" name="Content Placeholder 2"/>
          <p:cNvSpPr>
            <a:spLocks noGrp="1"/>
          </p:cNvSpPr>
          <p:nvPr>
            <p:ph idx="1"/>
          </p:nvPr>
        </p:nvSpPr>
        <p:spPr/>
        <p:txBody>
          <a:bodyPr/>
          <a:lstStyle/>
          <a:p>
            <a:r>
              <a:rPr lang="en-US" sz="2800" smtClean="0"/>
              <a:t>Henry would like to build a Frisbee golf course at the middle school. He needs $15k to buy the equipment and to hire workers to build it. The course will be free to use, but Henry plans on making money buying selling all of the different discs. Henry has never operated a business, but Frisbee golf is becoming very popular. Henry is a principal ($55k/year) and has an average amount  of debt. His wife is a nurse ($30k/year).</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13</a:t>
            </a:r>
            <a:endParaRPr lang="en-US" sz="2800" b="1" dirty="0">
              <a:latin typeface="+mn-lt"/>
              <a:cs typeface="+mn-cs"/>
            </a:endParaRP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3" y="5105400"/>
            <a:ext cx="24399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Sally</a:t>
            </a:r>
          </a:p>
        </p:txBody>
      </p:sp>
      <p:sp>
        <p:nvSpPr>
          <p:cNvPr id="18435" name="Content Placeholder 2"/>
          <p:cNvSpPr>
            <a:spLocks noGrp="1"/>
          </p:cNvSpPr>
          <p:nvPr>
            <p:ph idx="1"/>
          </p:nvPr>
        </p:nvSpPr>
        <p:spPr/>
        <p:txBody>
          <a:bodyPr/>
          <a:lstStyle/>
          <a:p>
            <a:r>
              <a:rPr lang="en-US" smtClean="0"/>
              <a:t>Sally was recently laid off from her job at the factory. She is having trouble finding a job. She has decided to start her own business. She wants to start a BBQ restaurant. She needs $200,000. Her husband works for VDOT ($50k/year). They have two young children. Besides their house payment, they do not have much debt.</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14</a:t>
            </a:r>
            <a:endParaRPr lang="en-US" sz="2800" b="1" dirty="0">
              <a:latin typeface="+mn-lt"/>
              <a:cs typeface="+mn-cs"/>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86350"/>
            <a:ext cx="2667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Nick</a:t>
            </a:r>
          </a:p>
        </p:txBody>
      </p:sp>
      <p:sp>
        <p:nvSpPr>
          <p:cNvPr id="19459" name="Content Placeholder 2"/>
          <p:cNvSpPr>
            <a:spLocks noGrp="1"/>
          </p:cNvSpPr>
          <p:nvPr>
            <p:ph idx="1"/>
          </p:nvPr>
        </p:nvSpPr>
        <p:spPr/>
        <p:txBody>
          <a:bodyPr/>
          <a:lstStyle/>
          <a:p>
            <a:r>
              <a:rPr lang="en-US" sz="2800" smtClean="0"/>
              <a:t>Nick is a youth minister. He is 25 years old. He would like to build a youth center for teens to hang out in a safe environment. Nick is still in school finishing his theology degree. Nick owes another bank a lot of money for his college loans. Nick knows very little about construction, but he is very enthusiastic and seems like a genuine person. Nick believes he can raise $50k through his church, but he needs another $250k from the bank.</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15</a:t>
            </a:r>
            <a:endParaRPr lang="en-US" sz="2800" b="1" dirty="0">
              <a:latin typeface="+mn-lt"/>
              <a:cs typeface="+mn-cs"/>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05400"/>
            <a:ext cx="320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The End</a:t>
            </a:r>
          </a:p>
        </p:txBody>
      </p:sp>
      <p:sp>
        <p:nvSpPr>
          <p:cNvPr id="20483" name="Content Placeholder 2"/>
          <p:cNvSpPr>
            <a:spLocks noGrp="1"/>
          </p:cNvSpPr>
          <p:nvPr>
            <p:ph idx="1"/>
          </p:nvPr>
        </p:nvSpPr>
        <p:spPr/>
        <p:txBody>
          <a:bodyPr/>
          <a:lstStyle/>
          <a:p>
            <a:r>
              <a:rPr lang="en-US" smtClean="0"/>
              <a:t>Check your answers with the next slides to see who has the best bank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Bank Game</a:t>
            </a:r>
          </a:p>
        </p:txBody>
      </p:sp>
      <p:sp>
        <p:nvSpPr>
          <p:cNvPr id="3075" name="Content Placeholder 2"/>
          <p:cNvSpPr>
            <a:spLocks noGrp="1"/>
          </p:cNvSpPr>
          <p:nvPr>
            <p:ph idx="1"/>
          </p:nvPr>
        </p:nvSpPr>
        <p:spPr>
          <a:xfrm>
            <a:off x="228600" y="1600200"/>
            <a:ext cx="8686800" cy="4525963"/>
          </a:xfrm>
        </p:spPr>
        <p:txBody>
          <a:bodyPr/>
          <a:lstStyle/>
          <a:p>
            <a:r>
              <a:rPr lang="en-US" smtClean="0"/>
              <a:t>2-3 players</a:t>
            </a:r>
          </a:p>
          <a:p>
            <a:r>
              <a:rPr lang="en-US" smtClean="0"/>
              <a:t>You open a Bank to make more money</a:t>
            </a:r>
          </a:p>
          <a:p>
            <a:pPr lvl="1"/>
            <a:r>
              <a:rPr lang="en-US" smtClean="0"/>
              <a:t>When you loan money you earn money from interest</a:t>
            </a:r>
          </a:p>
          <a:p>
            <a:r>
              <a:rPr lang="en-US" smtClean="0"/>
              <a:t>The Bank that makes the most good loans wins</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4579938"/>
            <a:ext cx="5743575"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Simon S.</a:t>
            </a:r>
          </a:p>
        </p:txBody>
      </p:sp>
      <p:sp>
        <p:nvSpPr>
          <p:cNvPr id="21507" name="Content Placeholder 2"/>
          <p:cNvSpPr>
            <a:spLocks noGrp="1"/>
          </p:cNvSpPr>
          <p:nvPr>
            <p:ph idx="1"/>
          </p:nvPr>
        </p:nvSpPr>
        <p:spPr/>
        <p:txBody>
          <a:bodyPr/>
          <a:lstStyle/>
          <a:p>
            <a:r>
              <a:rPr lang="en-US" smtClean="0"/>
              <a:t>Simon needs $100,000 to open his pie making business. Simon has worked in the restaurant business his whole life. It is obvious that Simon is a good cook and very dedicated, but it remains in question if Simon can manage a business. It is also questionable if a pie business can be successful. </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a:t>
            </a:r>
            <a:endParaRPr lang="en-US" sz="2800" b="1" dirty="0">
              <a:latin typeface="+mn-lt"/>
              <a:cs typeface="+mn-cs"/>
            </a:endParaRPr>
          </a:p>
        </p:txBody>
      </p:sp>
      <p:pic>
        <p:nvPicPr>
          <p:cNvPr id="21509" name="Picture 2" descr="C:\Users\pearce.dietrich\AppData\Local\Microsoft\Windows\Temporary Internet Files\Content.IE5\AGESH7PQ\MC90019970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18075"/>
            <a:ext cx="20478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4"/>
          <p:cNvSpPr txBox="1">
            <a:spLocks noChangeArrowheads="1"/>
          </p:cNvSpPr>
          <p:nvPr/>
        </p:nvSpPr>
        <p:spPr bwMode="auto">
          <a:xfrm>
            <a:off x="242888" y="5391150"/>
            <a:ext cx="4267200" cy="1385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Does NOT pay back loan. 90% Restaurants go out of business.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Don and Sherry</a:t>
            </a:r>
          </a:p>
        </p:txBody>
      </p:sp>
      <p:sp>
        <p:nvSpPr>
          <p:cNvPr id="22531" name="Content Placeholder 2"/>
          <p:cNvSpPr>
            <a:spLocks noGrp="1"/>
          </p:cNvSpPr>
          <p:nvPr>
            <p:ph idx="1"/>
          </p:nvPr>
        </p:nvSpPr>
        <p:spPr/>
        <p:txBody>
          <a:bodyPr/>
          <a:lstStyle/>
          <a:p>
            <a:r>
              <a:rPr lang="en-US" smtClean="0"/>
              <a:t>Don and Sherry have found their dream house. They need $200,000. They are in their mid-twenties and do not have an unordinary amount of debt. Sherry is an Registered Nurse and makes $70k/year. Don is a construction worker, but has been out of work for a year. They also have an 18 month old baby.</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2</a:t>
            </a:r>
          </a:p>
        </p:txBody>
      </p:sp>
      <p:pic>
        <p:nvPicPr>
          <p:cNvPr id="22533" name="Picture 3" descr="C:\Users\pearce.dietrich\AppData\Local\Microsoft\Windows\Temporary Internet Files\Content.IE5\3JKTRYBS\MC90038965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16475"/>
            <a:ext cx="21177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242888" y="5391150"/>
            <a:ext cx="3414712"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pay back loan. Sherry has a solid job.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Linda</a:t>
            </a:r>
          </a:p>
        </p:txBody>
      </p:sp>
      <p:sp>
        <p:nvSpPr>
          <p:cNvPr id="23555" name="Content Placeholder 2"/>
          <p:cNvSpPr>
            <a:spLocks noGrp="1"/>
          </p:cNvSpPr>
          <p:nvPr>
            <p:ph idx="1"/>
          </p:nvPr>
        </p:nvSpPr>
        <p:spPr/>
        <p:txBody>
          <a:bodyPr/>
          <a:lstStyle/>
          <a:p>
            <a:r>
              <a:rPr lang="en-US" smtClean="0"/>
              <a:t>Linda needs $35k to buy a new Lexus. She needs a new car because she totaled her previous car. Linda is a pretty successful beautician and makes $29k/year.</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3</a:t>
            </a:r>
            <a:endParaRPr lang="en-US" sz="2800" b="1" dirty="0">
              <a:latin typeface="+mn-lt"/>
              <a:cs typeface="+mn-cs"/>
            </a:endParaRPr>
          </a:p>
        </p:txBody>
      </p:sp>
      <p:pic>
        <p:nvPicPr>
          <p:cNvPr id="23557" name="Picture 3" descr="C:\Users\pearce.dietrich\AppData\Local\Microsoft\Windows\Temporary Internet Files\Content.IE5\AS9OHMLI\MC90044034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65650"/>
            <a:ext cx="39624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p:cNvSpPr txBox="1">
            <a:spLocks noChangeArrowheads="1"/>
          </p:cNvSpPr>
          <p:nvPr/>
        </p:nvSpPr>
        <p:spPr bwMode="auto">
          <a:xfrm>
            <a:off x="242888" y="5391150"/>
            <a:ext cx="3414712" cy="1385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Does NOT pay back loan. The car is too expensive for 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Jimmy</a:t>
            </a:r>
          </a:p>
        </p:txBody>
      </p:sp>
      <p:sp>
        <p:nvSpPr>
          <p:cNvPr id="24579" name="Content Placeholder 2"/>
          <p:cNvSpPr>
            <a:spLocks noGrp="1"/>
          </p:cNvSpPr>
          <p:nvPr>
            <p:ph idx="1"/>
          </p:nvPr>
        </p:nvSpPr>
        <p:spPr/>
        <p:txBody>
          <a:bodyPr/>
          <a:lstStyle/>
          <a:p>
            <a:r>
              <a:rPr lang="en-US" smtClean="0"/>
              <a:t>Jimmy needs $150k to buy a home. Jimmy is married and has two kids. Jimmy works as a mechanic and makes $33k a year. Jimmy’s credit score is not very good and he has sizeable credit card debt. His wife is unemployed, and both of their children have expensive medical conditions.</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4</a:t>
            </a:r>
            <a:endParaRPr lang="en-US" sz="2800" b="1" dirty="0">
              <a:latin typeface="+mn-lt"/>
              <a:cs typeface="+mn-cs"/>
            </a:endParaRPr>
          </a:p>
        </p:txBody>
      </p:sp>
      <p:pic>
        <p:nvPicPr>
          <p:cNvPr id="24581" name="Picture 3" descr="C:\Users\pearce.dietrich\AppData\Local\Microsoft\Windows\Temporary Internet Files\Content.IE5\3JKTRYBS\MC90038965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16475"/>
            <a:ext cx="21177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5"/>
          <p:cNvSpPr txBox="1">
            <a:spLocks noChangeArrowheads="1"/>
          </p:cNvSpPr>
          <p:nvPr/>
        </p:nvSpPr>
        <p:spPr bwMode="auto">
          <a:xfrm>
            <a:off x="242888" y="5391150"/>
            <a:ext cx="3414712" cy="1385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Does NOT pay back loan. Too much debt. Too many expenses.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Leonard</a:t>
            </a:r>
          </a:p>
        </p:txBody>
      </p:sp>
      <p:sp>
        <p:nvSpPr>
          <p:cNvPr id="25603" name="Content Placeholder 2"/>
          <p:cNvSpPr>
            <a:spLocks noGrp="1"/>
          </p:cNvSpPr>
          <p:nvPr>
            <p:ph idx="1"/>
          </p:nvPr>
        </p:nvSpPr>
        <p:spPr/>
        <p:txBody>
          <a:bodyPr/>
          <a:lstStyle/>
          <a:p>
            <a:r>
              <a:rPr lang="en-US" smtClean="0"/>
              <a:t>Leonard would like to borrow $250k to buy a boat. Leonard has a good credit score. He pays all of his bills on time, but they are mostly small bill payments. Leonard does not have a credit card and does not own a house. He is 22 years old. This would be his first major purchase.</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5</a:t>
            </a:r>
            <a:endParaRPr lang="en-US" sz="2800" b="1" dirty="0">
              <a:latin typeface="+mn-lt"/>
              <a:cs typeface="+mn-cs"/>
            </a:endParaRPr>
          </a:p>
        </p:txBody>
      </p:sp>
      <p:pic>
        <p:nvPicPr>
          <p:cNvPr id="25605" name="Picture 5" descr="C:\Users\pearce.dietrich\AppData\Local\Microsoft\Windows\Temporary Internet Files\Content.IE5\AS9OHMLI\MP9004327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65663"/>
            <a:ext cx="28194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242888" y="5391150"/>
            <a:ext cx="5167312" cy="1385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Does pay back loan, but he has to sell the boat and takes a loss.</a:t>
            </a:r>
          </a:p>
          <a:p>
            <a:r>
              <a:rPr lang="en-US" sz="2800" b="1"/>
              <a:t>Good for the bank, bad for Lenny.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Jen</a:t>
            </a:r>
          </a:p>
        </p:txBody>
      </p:sp>
      <p:sp>
        <p:nvSpPr>
          <p:cNvPr id="26627" name="Content Placeholder 2"/>
          <p:cNvSpPr>
            <a:spLocks noGrp="1"/>
          </p:cNvSpPr>
          <p:nvPr>
            <p:ph idx="1"/>
          </p:nvPr>
        </p:nvSpPr>
        <p:spPr/>
        <p:txBody>
          <a:bodyPr/>
          <a:lstStyle/>
          <a:p>
            <a:r>
              <a:rPr lang="en-US" smtClean="0"/>
              <a:t>Jen needs $70k to attend Virginia Tech. Jen plans on studying literature. Her parents are both teachers and cannot afford to pay for Jen’s college </a:t>
            </a:r>
            <a:r>
              <a:rPr lang="en-US" sz="2400" smtClean="0"/>
              <a:t>(most parents cannot). </a:t>
            </a:r>
            <a:r>
              <a:rPr lang="en-US" smtClean="0"/>
              <a:t>Jen has a job working for Parks and Rec in the summers.</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6</a:t>
            </a:r>
            <a:endParaRPr lang="en-US" sz="2800" b="1" dirty="0">
              <a:latin typeface="+mn-lt"/>
              <a:cs typeface="+mn-cs"/>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t="16470" b="15294"/>
          <a:stretch>
            <a:fillRect/>
          </a:stretch>
        </p:blipFill>
        <p:spPr bwMode="auto">
          <a:xfrm>
            <a:off x="5715000" y="4343400"/>
            <a:ext cx="3238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5"/>
          <p:cNvSpPr txBox="1">
            <a:spLocks noChangeArrowheads="1"/>
          </p:cNvSpPr>
          <p:nvPr/>
        </p:nvSpPr>
        <p:spPr bwMode="auto">
          <a:xfrm>
            <a:off x="242888" y="5391150"/>
            <a:ext cx="4938712" cy="1385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Does NOT pay back loan because she is unable to get a job with her literature major.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Susan</a:t>
            </a:r>
          </a:p>
        </p:txBody>
      </p:sp>
      <p:sp>
        <p:nvSpPr>
          <p:cNvPr id="27651" name="Content Placeholder 2"/>
          <p:cNvSpPr>
            <a:spLocks noGrp="1"/>
          </p:cNvSpPr>
          <p:nvPr>
            <p:ph idx="1"/>
          </p:nvPr>
        </p:nvSpPr>
        <p:spPr/>
        <p:txBody>
          <a:bodyPr/>
          <a:lstStyle/>
          <a:p>
            <a:r>
              <a:rPr lang="en-US" smtClean="0"/>
              <a:t>Susan needs $70k to attend Virginia Tech. Susan plans on majoring in engineering. Her parents are unemployed and cannot afford to pay for Jen’s college </a:t>
            </a:r>
            <a:r>
              <a:rPr lang="en-US" sz="2400" smtClean="0"/>
              <a:t>(most parents cannot). </a:t>
            </a:r>
            <a:r>
              <a:rPr lang="en-US" smtClean="0"/>
              <a:t>Susan has never had a job because she played school sports year round.</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7</a:t>
            </a:r>
            <a:endParaRPr lang="en-US" sz="2800" b="1" dirty="0">
              <a:latin typeface="+mn-lt"/>
              <a:cs typeface="+mn-cs"/>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6470" b="15294"/>
          <a:stretch>
            <a:fillRect/>
          </a:stretch>
        </p:blipFill>
        <p:spPr bwMode="auto">
          <a:xfrm>
            <a:off x="5715000" y="4343400"/>
            <a:ext cx="3238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6"/>
          <p:cNvSpPr txBox="1">
            <a:spLocks noChangeArrowheads="1"/>
          </p:cNvSpPr>
          <p:nvPr/>
        </p:nvSpPr>
        <p:spPr bwMode="auto">
          <a:xfrm>
            <a:off x="242888" y="5391150"/>
            <a:ext cx="4938712" cy="1385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Does pay back loan because he is able to get a job with his academic major.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Rick and Joyce</a:t>
            </a:r>
          </a:p>
        </p:txBody>
      </p:sp>
      <p:sp>
        <p:nvSpPr>
          <p:cNvPr id="28675" name="Content Placeholder 2"/>
          <p:cNvSpPr>
            <a:spLocks noGrp="1"/>
          </p:cNvSpPr>
          <p:nvPr>
            <p:ph idx="1"/>
          </p:nvPr>
        </p:nvSpPr>
        <p:spPr/>
        <p:txBody>
          <a:bodyPr/>
          <a:lstStyle/>
          <a:p>
            <a:r>
              <a:rPr lang="en-US" smtClean="0"/>
              <a:t>Rick and Joyce needs $100k to pay for their daughters tuition at Virginia. Their daughter plans on majoring in accounting. Rick is a plumber ($40k/year) and Joyce is a lawyer</a:t>
            </a:r>
            <a:r>
              <a:rPr lang="en-US" sz="2400" smtClean="0"/>
              <a:t> </a:t>
            </a:r>
            <a:r>
              <a:rPr lang="en-US" smtClean="0"/>
              <a:t>($60/year). The couple has a large amount of debt with credit cards and house payments. However, Joyce did pay off her law school debt in a timely manner.</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8</a:t>
            </a:r>
            <a:endParaRPr lang="en-US" sz="2800" b="1" dirty="0">
              <a:latin typeface="+mn-lt"/>
              <a:cs typeface="+mn-cs"/>
            </a:endParaRP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257800"/>
            <a:ext cx="1971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p:cNvSpPr txBox="1">
            <a:spLocks noChangeArrowheads="1"/>
          </p:cNvSpPr>
          <p:nvPr/>
        </p:nvSpPr>
        <p:spPr bwMode="auto">
          <a:xfrm>
            <a:off x="228600" y="5938838"/>
            <a:ext cx="25908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pay back loan.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J.J.</a:t>
            </a:r>
          </a:p>
        </p:txBody>
      </p:sp>
      <p:sp>
        <p:nvSpPr>
          <p:cNvPr id="29699" name="Content Placeholder 2"/>
          <p:cNvSpPr>
            <a:spLocks noGrp="1"/>
          </p:cNvSpPr>
          <p:nvPr>
            <p:ph idx="1"/>
          </p:nvPr>
        </p:nvSpPr>
        <p:spPr/>
        <p:txBody>
          <a:bodyPr/>
          <a:lstStyle/>
          <a:p>
            <a:r>
              <a:rPr lang="en-US" smtClean="0"/>
              <a:t>J.J. wants to build a swimming pool in his backyard. He needs $100,000. J.J. is single and in his mid-thirties. J.J. and earns $55k/year as a pharmacuetical salesman. J.J. is currently paying loans for his car, his house, and his college education.  He makes all of his payments on time.</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9</a:t>
            </a:r>
            <a:endParaRPr lang="en-US" sz="2800" b="1" dirty="0">
              <a:latin typeface="+mn-lt"/>
              <a:cs typeface="+mn-cs"/>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863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p:cNvSpPr txBox="1">
            <a:spLocks noChangeArrowheads="1"/>
          </p:cNvSpPr>
          <p:nvPr/>
        </p:nvSpPr>
        <p:spPr bwMode="auto">
          <a:xfrm>
            <a:off x="228600" y="5938838"/>
            <a:ext cx="3733800" cy="831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Does not pay back loan. He has too many expenses.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Steve</a:t>
            </a:r>
          </a:p>
        </p:txBody>
      </p:sp>
      <p:sp>
        <p:nvSpPr>
          <p:cNvPr id="30723" name="Content Placeholder 2"/>
          <p:cNvSpPr>
            <a:spLocks noGrp="1"/>
          </p:cNvSpPr>
          <p:nvPr>
            <p:ph idx="1"/>
          </p:nvPr>
        </p:nvSpPr>
        <p:spPr/>
        <p:txBody>
          <a:bodyPr/>
          <a:lstStyle/>
          <a:p>
            <a:r>
              <a:rPr lang="en-US" smtClean="0"/>
              <a:t>Steve is a new pilot he would like a loan for $10k to buy a used car. Steve has over $100k in college debt that he owes to another bank. Steve only makes $20k/year, and has an average amount of credit card debt.</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10</a:t>
            </a:r>
            <a:endParaRPr lang="en-US" sz="2800" b="1" dirty="0">
              <a:latin typeface="+mn-lt"/>
              <a:cs typeface="+mn-cs"/>
            </a:endParaRPr>
          </a:p>
        </p:txBody>
      </p:sp>
      <p:pic>
        <p:nvPicPr>
          <p:cNvPr id="30725" name="Picture 2" descr="C:\Users\pearce.dietrich\AppData\Local\Microsoft\Windows\Temporary Internet Files\Content.IE5\AS9OHMLI\MC90044034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572000"/>
            <a:ext cx="47037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p:cNvSpPr txBox="1">
            <a:spLocks noChangeArrowheads="1"/>
          </p:cNvSpPr>
          <p:nvPr/>
        </p:nvSpPr>
        <p:spPr bwMode="auto">
          <a:xfrm>
            <a:off x="228600" y="5938838"/>
            <a:ext cx="3733800" cy="831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Does pay back loan. A used car is a smart decision.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mtClean="0"/>
              <a:t>Bank Game</a:t>
            </a:r>
          </a:p>
        </p:txBody>
      </p:sp>
      <p:sp>
        <p:nvSpPr>
          <p:cNvPr id="3" name="Content Placeholder 2"/>
          <p:cNvSpPr>
            <a:spLocks noGrp="1"/>
          </p:cNvSpPr>
          <p:nvPr>
            <p:ph idx="1"/>
          </p:nvPr>
        </p:nvSpPr>
        <p:spPr>
          <a:xfrm>
            <a:off x="457200" y="1219200"/>
            <a:ext cx="8229600" cy="5410200"/>
          </a:xfrm>
        </p:spPr>
        <p:txBody>
          <a:bodyPr rtlCol="0">
            <a:normAutofit lnSpcReduction="10000"/>
          </a:bodyPr>
          <a:lstStyle/>
          <a:p>
            <a:pPr fontAlgn="auto">
              <a:spcAft>
                <a:spcPts val="0"/>
              </a:spcAft>
              <a:buFont typeface="Arial" pitchFamily="34" charset="0"/>
              <a:buChar char="•"/>
              <a:defRPr/>
            </a:pPr>
            <a:r>
              <a:rPr lang="en-US" dirty="0" smtClean="0"/>
              <a:t>Each round a new person will ask for a loan.</a:t>
            </a:r>
          </a:p>
          <a:p>
            <a:pPr fontAlgn="auto">
              <a:spcAft>
                <a:spcPts val="0"/>
              </a:spcAft>
              <a:buFont typeface="Arial" pitchFamily="34" charset="0"/>
              <a:buChar char="•"/>
              <a:defRPr/>
            </a:pPr>
            <a:r>
              <a:rPr lang="en-US" dirty="0" smtClean="0"/>
              <a:t>Based on the information, each competing bank will decide whether to loan to the person or not</a:t>
            </a:r>
          </a:p>
          <a:p>
            <a:pPr lvl="1" fontAlgn="auto">
              <a:spcAft>
                <a:spcPts val="0"/>
              </a:spcAft>
              <a:buFont typeface="Arial" pitchFamily="34" charset="0"/>
              <a:buChar char="–"/>
              <a:defRPr/>
            </a:pPr>
            <a:r>
              <a:rPr lang="en-US" dirty="0" smtClean="0"/>
              <a:t>Some people are good loan candidates, and you will make money when they pay their loan off</a:t>
            </a:r>
          </a:p>
          <a:p>
            <a:pPr lvl="1" fontAlgn="auto">
              <a:spcAft>
                <a:spcPts val="0"/>
              </a:spcAft>
              <a:buFont typeface="Arial" pitchFamily="34" charset="0"/>
              <a:buChar char="–"/>
              <a:defRPr/>
            </a:pPr>
            <a:r>
              <a:rPr lang="en-US" dirty="0" smtClean="0"/>
              <a:t>Some people will not pay their loan, and you will lose money</a:t>
            </a:r>
          </a:p>
          <a:p>
            <a:pPr fontAlgn="auto">
              <a:spcAft>
                <a:spcPts val="0"/>
              </a:spcAft>
              <a:buFont typeface="Arial" pitchFamily="34" charset="0"/>
              <a:buChar char="•"/>
              <a:defRPr/>
            </a:pPr>
            <a:r>
              <a:rPr lang="en-US" dirty="0" smtClean="0"/>
              <a:t>On separate sheets of paper # the page 1-15, secretly write yes or no for each round</a:t>
            </a:r>
          </a:p>
          <a:p>
            <a:pPr fontAlgn="auto">
              <a:spcAft>
                <a:spcPts val="0"/>
              </a:spcAft>
              <a:buFont typeface="Arial" pitchFamily="34" charset="0"/>
              <a:buChar char="•"/>
              <a:defRPr/>
            </a:pPr>
            <a:r>
              <a:rPr lang="en-US" dirty="0" smtClean="0"/>
              <a:t>At the end, check your answers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Bill</a:t>
            </a:r>
          </a:p>
        </p:txBody>
      </p:sp>
      <p:sp>
        <p:nvSpPr>
          <p:cNvPr id="31747" name="Content Placeholder 2"/>
          <p:cNvSpPr>
            <a:spLocks noGrp="1"/>
          </p:cNvSpPr>
          <p:nvPr>
            <p:ph idx="1"/>
          </p:nvPr>
        </p:nvSpPr>
        <p:spPr/>
        <p:txBody>
          <a:bodyPr/>
          <a:lstStyle/>
          <a:p>
            <a:r>
              <a:rPr lang="en-US" smtClean="0"/>
              <a:t>Bill has been an engineer for 15 years. He recently invented a new design for solar panels. He would like to start a business building and selling solar panels. He needs a $250k loan. Bill is very smart, but his experience is in engineering, not business. Bill is married, has one child, and very little debt.</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11</a:t>
            </a:r>
            <a:endParaRPr lang="en-US" sz="2800" b="1" dirty="0">
              <a:latin typeface="+mn-lt"/>
              <a:cs typeface="+mn-cs"/>
            </a:endParaRPr>
          </a:p>
        </p:txBody>
      </p:sp>
      <p:pic>
        <p:nvPicPr>
          <p:cNvPr id="31749" name="Picture 3" descr="C:\Users\pearce.dietrich\AppData\Local\Microsoft\Windows\Temporary Internet Files\Content.IE5\7OEKZ56U\MP900437286[1].jpg"/>
          <p:cNvPicPr>
            <a:picLocks noChangeAspect="1" noChangeArrowheads="1"/>
          </p:cNvPicPr>
          <p:nvPr/>
        </p:nvPicPr>
        <p:blipFill>
          <a:blip r:embed="rId2">
            <a:extLst>
              <a:ext uri="{28A0092B-C50C-407E-A947-70E740481C1C}">
                <a14:useLocalDpi xmlns:a14="http://schemas.microsoft.com/office/drawing/2010/main" val="0"/>
              </a:ext>
            </a:extLst>
          </a:blip>
          <a:srcRect t="34525" b="11905"/>
          <a:stretch>
            <a:fillRect/>
          </a:stretch>
        </p:blipFill>
        <p:spPr bwMode="auto">
          <a:xfrm>
            <a:off x="6705600" y="5119688"/>
            <a:ext cx="2230438"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228600" y="5257800"/>
            <a:ext cx="3733800"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Does NOT pay back loan. Bill is a great engineer, but he knows nothing about running a business.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Ronnie</a:t>
            </a:r>
          </a:p>
        </p:txBody>
      </p:sp>
      <p:sp>
        <p:nvSpPr>
          <p:cNvPr id="32771" name="Content Placeholder 2"/>
          <p:cNvSpPr>
            <a:spLocks noGrp="1"/>
          </p:cNvSpPr>
          <p:nvPr>
            <p:ph idx="1"/>
          </p:nvPr>
        </p:nvSpPr>
        <p:spPr>
          <a:xfrm>
            <a:off x="457200" y="1219200"/>
            <a:ext cx="8229600" cy="4525963"/>
          </a:xfrm>
        </p:spPr>
        <p:txBody>
          <a:bodyPr/>
          <a:lstStyle/>
          <a:p>
            <a:r>
              <a:rPr lang="en-US" smtClean="0"/>
              <a:t>Ronnie has been a mechanic for 40 years. He owns his shop and has been very successful. Ronnie’s children are all grown up and he does not have any debt. In fact, Ronnie has enough money saved up to retire comfortably with is wife. However, Ronnie’s lifelong dream is to run a Nascar Team. Ronnie has $250k saved up, but he another $250k to get started in the Nascar truck series.</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12</a:t>
            </a:r>
            <a:endParaRPr lang="en-US" sz="2800" b="1" dirty="0">
              <a:latin typeface="+mn-lt"/>
              <a:cs typeface="+mn-cs"/>
            </a:endParaRPr>
          </a:p>
        </p:txBody>
      </p:sp>
      <p:pic>
        <p:nvPicPr>
          <p:cNvPr id="327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543550"/>
            <a:ext cx="251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5"/>
          <p:cNvSpPr txBox="1">
            <a:spLocks noChangeArrowheads="1"/>
          </p:cNvSpPr>
          <p:nvPr/>
        </p:nvSpPr>
        <p:spPr bwMode="auto">
          <a:xfrm>
            <a:off x="792163" y="5792788"/>
            <a:ext cx="3733800" cy="10144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t>Does NOT pay back loan. Nascar is too risky. In a split second your car wrecks and you can lose it 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Henry</a:t>
            </a:r>
          </a:p>
        </p:txBody>
      </p:sp>
      <p:sp>
        <p:nvSpPr>
          <p:cNvPr id="33795" name="Content Placeholder 2"/>
          <p:cNvSpPr>
            <a:spLocks noGrp="1"/>
          </p:cNvSpPr>
          <p:nvPr>
            <p:ph idx="1"/>
          </p:nvPr>
        </p:nvSpPr>
        <p:spPr/>
        <p:txBody>
          <a:bodyPr/>
          <a:lstStyle/>
          <a:p>
            <a:r>
              <a:rPr lang="en-US" sz="2800" smtClean="0"/>
              <a:t>Henry would like to build a Frisbee golf course at the middle school. He needs $15k to buy the equipment and to hire workers to build it. The course will be free to use, but Henry plans on making money buying selling all of the different discs. Henry has never operated a business, but Frisbee golf is becoming very popular. Henry is a principal ($55k/year) and has an average amount  of debt. His wife is a nurse ($30k/year).</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13</a:t>
            </a:r>
            <a:endParaRPr lang="en-US" sz="2800" b="1" dirty="0">
              <a:latin typeface="+mn-lt"/>
              <a:cs typeface="+mn-cs"/>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3" y="5105400"/>
            <a:ext cx="24399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p:cNvSpPr txBox="1">
            <a:spLocks noChangeArrowheads="1"/>
          </p:cNvSpPr>
          <p:nvPr/>
        </p:nvSpPr>
        <p:spPr bwMode="auto">
          <a:xfrm>
            <a:off x="228600" y="5562600"/>
            <a:ext cx="45720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Does pay back loan. It’s a small loan. The bank doesn’t make much money from this loan.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Sally</a:t>
            </a:r>
          </a:p>
        </p:txBody>
      </p:sp>
      <p:sp>
        <p:nvSpPr>
          <p:cNvPr id="34819" name="Content Placeholder 2"/>
          <p:cNvSpPr>
            <a:spLocks noGrp="1"/>
          </p:cNvSpPr>
          <p:nvPr>
            <p:ph idx="1"/>
          </p:nvPr>
        </p:nvSpPr>
        <p:spPr/>
        <p:txBody>
          <a:bodyPr/>
          <a:lstStyle/>
          <a:p>
            <a:r>
              <a:rPr lang="en-US" smtClean="0"/>
              <a:t>Sally was recently laid off from her job at the factory. She is having trouble finding a job. She has decided to start her own business. She wants to start a BBQ restaurant. She needs $200,000. Her husband works for VDOT ($50k/year). They have two young children. Besides their house payment, they do not have much debt.</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14</a:t>
            </a:r>
            <a:endParaRPr lang="en-US" sz="2800" b="1" dirty="0">
              <a:latin typeface="+mn-lt"/>
              <a:cs typeface="+mn-cs"/>
            </a:endParaRP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86350"/>
            <a:ext cx="2667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228600" y="5722938"/>
            <a:ext cx="4572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Does NOT pay back loan. Small Restaurants do not last!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Nick</a:t>
            </a:r>
          </a:p>
        </p:txBody>
      </p:sp>
      <p:sp>
        <p:nvSpPr>
          <p:cNvPr id="35843" name="Content Placeholder 2"/>
          <p:cNvSpPr>
            <a:spLocks noGrp="1"/>
          </p:cNvSpPr>
          <p:nvPr>
            <p:ph idx="1"/>
          </p:nvPr>
        </p:nvSpPr>
        <p:spPr/>
        <p:txBody>
          <a:bodyPr/>
          <a:lstStyle/>
          <a:p>
            <a:r>
              <a:rPr lang="en-US" sz="2800" smtClean="0"/>
              <a:t>Nick is a youth minister. He is 25 years old. He would like to build a youth center for teens to hang out in a safe environment. Nick is still in school finishing his theology degree. Nick owes another bank a lot of money for his college loans. Nick knows very little about construction, but he is very enthusiastic and seems like a genuine person. Nick believes he can raise $50k through his church, but he needs another $250k from the bank.</a:t>
            </a:r>
          </a:p>
        </p:txBody>
      </p:sp>
      <p:sp>
        <p:nvSpPr>
          <p:cNvPr id="4" name="TextBox 3"/>
          <p:cNvSpPr txBox="1"/>
          <p:nvPr/>
        </p:nvSpPr>
        <p:spPr>
          <a:xfrm>
            <a:off x="228600" y="228600"/>
            <a:ext cx="55086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15</a:t>
            </a:r>
            <a:endParaRPr lang="en-US" sz="2800" b="1" dirty="0">
              <a:latin typeface="+mn-lt"/>
              <a:cs typeface="+mn-cs"/>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05400"/>
            <a:ext cx="320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5"/>
          <p:cNvSpPr txBox="1">
            <a:spLocks noChangeArrowheads="1"/>
          </p:cNvSpPr>
          <p:nvPr/>
        </p:nvSpPr>
        <p:spPr bwMode="auto">
          <a:xfrm>
            <a:off x="228600" y="5722938"/>
            <a:ext cx="4572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Does NOT pay back loan. He is in way over his head.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Simon S.</a:t>
            </a:r>
          </a:p>
        </p:txBody>
      </p:sp>
      <p:sp>
        <p:nvSpPr>
          <p:cNvPr id="5123" name="Content Placeholder 2"/>
          <p:cNvSpPr>
            <a:spLocks noGrp="1"/>
          </p:cNvSpPr>
          <p:nvPr>
            <p:ph idx="1"/>
          </p:nvPr>
        </p:nvSpPr>
        <p:spPr/>
        <p:txBody>
          <a:bodyPr/>
          <a:lstStyle/>
          <a:p>
            <a:r>
              <a:rPr lang="en-US" smtClean="0"/>
              <a:t>Simon needs $100,000 to open his pie making business. Simon has worked in the restaurant business his whole life. It is obvious that Simon is a good cook and very dedicated, but it remains in question if Simon can manage a business. It is also questionable if a pie business can be successful. </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1</a:t>
            </a:r>
            <a:endParaRPr lang="en-US" sz="2800" b="1" dirty="0">
              <a:latin typeface="+mn-lt"/>
              <a:cs typeface="+mn-cs"/>
            </a:endParaRPr>
          </a:p>
        </p:txBody>
      </p:sp>
      <p:pic>
        <p:nvPicPr>
          <p:cNvPr id="5125" name="Picture 2" descr="C:\Users\pearce.dietrich\AppData\Local\Microsoft\Windows\Temporary Internet Files\Content.IE5\AGESH7PQ\MC9001997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18075"/>
            <a:ext cx="20478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Don and Sherry</a:t>
            </a:r>
          </a:p>
        </p:txBody>
      </p:sp>
      <p:sp>
        <p:nvSpPr>
          <p:cNvPr id="6147" name="Content Placeholder 2"/>
          <p:cNvSpPr>
            <a:spLocks noGrp="1"/>
          </p:cNvSpPr>
          <p:nvPr>
            <p:ph idx="1"/>
          </p:nvPr>
        </p:nvSpPr>
        <p:spPr/>
        <p:txBody>
          <a:bodyPr/>
          <a:lstStyle/>
          <a:p>
            <a:r>
              <a:rPr lang="en-US" smtClean="0"/>
              <a:t>Don and Sherry have found their dream house. They need $200,000. They are in their mid-twenties and do not have an unordinary amount of debt. Sherry is an Registered Nurse and makes $70k/year. Don is a construction worker, but has been out of work for a year. They also have an 18 month old baby.</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2</a:t>
            </a:r>
          </a:p>
        </p:txBody>
      </p:sp>
      <p:pic>
        <p:nvPicPr>
          <p:cNvPr id="6149" name="Picture 3" descr="C:\Users\pearce.dietrich\AppData\Local\Microsoft\Windows\Temporary Internet Files\Content.IE5\3JKTRYBS\MC9003896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16475"/>
            <a:ext cx="21177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Linda</a:t>
            </a:r>
          </a:p>
        </p:txBody>
      </p:sp>
      <p:sp>
        <p:nvSpPr>
          <p:cNvPr id="7171" name="Content Placeholder 2"/>
          <p:cNvSpPr>
            <a:spLocks noGrp="1"/>
          </p:cNvSpPr>
          <p:nvPr>
            <p:ph idx="1"/>
          </p:nvPr>
        </p:nvSpPr>
        <p:spPr/>
        <p:txBody>
          <a:bodyPr/>
          <a:lstStyle/>
          <a:p>
            <a:r>
              <a:rPr lang="en-US" smtClean="0"/>
              <a:t>Linda needs $35k to buy a new Lexus. She needs a new car because she totaled her previous car. Linda is a pretty successful beautician and makes $29k/year.</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3</a:t>
            </a:r>
            <a:endParaRPr lang="en-US" sz="2800" b="1" dirty="0">
              <a:latin typeface="+mn-lt"/>
              <a:cs typeface="+mn-cs"/>
            </a:endParaRPr>
          </a:p>
        </p:txBody>
      </p:sp>
      <p:pic>
        <p:nvPicPr>
          <p:cNvPr id="7173" name="Picture 3" descr="C:\Users\pearce.dietrich\AppData\Local\Microsoft\Windows\Temporary Internet Files\Content.IE5\AS9OHMLI\MC90044034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65650"/>
            <a:ext cx="39624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Jimmy</a:t>
            </a:r>
          </a:p>
        </p:txBody>
      </p:sp>
      <p:sp>
        <p:nvSpPr>
          <p:cNvPr id="8195" name="Content Placeholder 2"/>
          <p:cNvSpPr>
            <a:spLocks noGrp="1"/>
          </p:cNvSpPr>
          <p:nvPr>
            <p:ph idx="1"/>
          </p:nvPr>
        </p:nvSpPr>
        <p:spPr/>
        <p:txBody>
          <a:bodyPr/>
          <a:lstStyle/>
          <a:p>
            <a:r>
              <a:rPr lang="en-US" smtClean="0"/>
              <a:t>Jimmy needs $150k to buy a home. Jimmy is married and has two kids. Jimmy works as a mechanic and makes $33k a year. Jimmy’s credit score is not very good and he has sizeable credit card debt. His wife is unemployed, and both of their children have expensive medical conditions.</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4</a:t>
            </a:r>
            <a:endParaRPr lang="en-US" sz="2800" b="1" dirty="0">
              <a:latin typeface="+mn-lt"/>
              <a:cs typeface="+mn-cs"/>
            </a:endParaRPr>
          </a:p>
        </p:txBody>
      </p:sp>
      <p:pic>
        <p:nvPicPr>
          <p:cNvPr id="8197" name="Picture 3" descr="C:\Users\pearce.dietrich\AppData\Local\Microsoft\Windows\Temporary Internet Files\Content.IE5\3JKTRYBS\MC9003896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16475"/>
            <a:ext cx="21177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Leonard</a:t>
            </a:r>
          </a:p>
        </p:txBody>
      </p:sp>
      <p:sp>
        <p:nvSpPr>
          <p:cNvPr id="9219" name="Content Placeholder 2"/>
          <p:cNvSpPr>
            <a:spLocks noGrp="1"/>
          </p:cNvSpPr>
          <p:nvPr>
            <p:ph idx="1"/>
          </p:nvPr>
        </p:nvSpPr>
        <p:spPr/>
        <p:txBody>
          <a:bodyPr/>
          <a:lstStyle/>
          <a:p>
            <a:r>
              <a:rPr lang="en-US" smtClean="0"/>
              <a:t>Leonard would like to borrow $250k to buy a boat. Leonard has a good credit score. He pays all of his bills on time, but they are mostly small bill payments. Leonard does not have a credit card and does not own a house. He is 22 years old. This would be his first major purchase.</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5</a:t>
            </a:r>
            <a:endParaRPr lang="en-US" sz="2800" b="1" dirty="0">
              <a:latin typeface="+mn-lt"/>
              <a:cs typeface="+mn-cs"/>
            </a:endParaRPr>
          </a:p>
        </p:txBody>
      </p:sp>
      <p:pic>
        <p:nvPicPr>
          <p:cNvPr id="9221" name="Picture 5" descr="C:\Users\pearce.dietrich\AppData\Local\Microsoft\Windows\Temporary Internet Files\Content.IE5\AS9OHMLI\MP9004327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65663"/>
            <a:ext cx="28194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Jen</a:t>
            </a:r>
          </a:p>
        </p:txBody>
      </p:sp>
      <p:sp>
        <p:nvSpPr>
          <p:cNvPr id="10243" name="Content Placeholder 2"/>
          <p:cNvSpPr>
            <a:spLocks noGrp="1"/>
          </p:cNvSpPr>
          <p:nvPr>
            <p:ph idx="1"/>
          </p:nvPr>
        </p:nvSpPr>
        <p:spPr/>
        <p:txBody>
          <a:bodyPr/>
          <a:lstStyle/>
          <a:p>
            <a:r>
              <a:rPr lang="en-US" smtClean="0"/>
              <a:t>Jen needs $70k to attend Virginia Tech. Jen plans on studying literature. Her parents are both teachers and cannot afford to pay for Jen’s college </a:t>
            </a:r>
            <a:r>
              <a:rPr lang="en-US" sz="2400" smtClean="0"/>
              <a:t>(most parents cannot). </a:t>
            </a:r>
            <a:r>
              <a:rPr lang="en-US" smtClean="0"/>
              <a:t>Jen has a job working for Parks and Rec in the summers.</a:t>
            </a:r>
          </a:p>
        </p:txBody>
      </p:sp>
      <p:sp>
        <p:nvSpPr>
          <p:cNvPr id="4" name="TextBox 3"/>
          <p:cNvSpPr txBox="1"/>
          <p:nvPr/>
        </p:nvSpPr>
        <p:spPr>
          <a:xfrm>
            <a:off x="228600" y="228600"/>
            <a:ext cx="366713" cy="523875"/>
          </a:xfrm>
          <a:prstGeom prst="rect">
            <a:avLst/>
          </a:prstGeom>
          <a:solidFill>
            <a:schemeClr val="accent1">
              <a:lumMod val="40000"/>
              <a:lumOff val="60000"/>
            </a:schemeClr>
          </a:solidFill>
          <a:ln>
            <a:solidFill>
              <a:schemeClr val="tx1"/>
            </a:solidFill>
          </a:ln>
        </p:spPr>
        <p:txBody>
          <a:bodyPr wrap="none">
            <a:spAutoFit/>
          </a:bodyPr>
          <a:lstStyle/>
          <a:p>
            <a:pPr fontAlgn="auto">
              <a:spcBef>
                <a:spcPts val="0"/>
              </a:spcBef>
              <a:spcAft>
                <a:spcPts val="0"/>
              </a:spcAft>
              <a:defRPr/>
            </a:pPr>
            <a:r>
              <a:rPr lang="en-US" sz="2800" b="1" dirty="0">
                <a:latin typeface="+mn-lt"/>
                <a:cs typeface="+mn-cs"/>
              </a:rPr>
              <a:t>6</a:t>
            </a:r>
            <a:endParaRPr lang="en-US" sz="2800" b="1" dirty="0">
              <a:latin typeface="+mn-lt"/>
              <a:cs typeface="+mn-cs"/>
            </a:endParaRPr>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t="16470" b="15294"/>
          <a:stretch>
            <a:fillRect/>
          </a:stretch>
        </p:blipFill>
        <p:spPr bwMode="auto">
          <a:xfrm>
            <a:off x="5715000" y="4343400"/>
            <a:ext cx="3238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2371</Words>
  <Application>Microsoft Office PowerPoint</Application>
  <PresentationFormat>On-screen Show (4:3)</PresentationFormat>
  <Paragraphs>141</Paragraphs>
  <Slides>34</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Calibri</vt:lpstr>
      <vt:lpstr>Arial</vt:lpstr>
      <vt:lpstr>Office Theme</vt:lpstr>
      <vt:lpstr>Bank Game</vt:lpstr>
      <vt:lpstr>Bank Game</vt:lpstr>
      <vt:lpstr>Bank Game</vt:lpstr>
      <vt:lpstr>Simon S.</vt:lpstr>
      <vt:lpstr>Don and Sherry</vt:lpstr>
      <vt:lpstr>Linda</vt:lpstr>
      <vt:lpstr>Jimmy</vt:lpstr>
      <vt:lpstr>Leonard</vt:lpstr>
      <vt:lpstr>Jen</vt:lpstr>
      <vt:lpstr>Susan</vt:lpstr>
      <vt:lpstr>Rick and Joyce</vt:lpstr>
      <vt:lpstr>J.J.</vt:lpstr>
      <vt:lpstr>Steve</vt:lpstr>
      <vt:lpstr>Bill</vt:lpstr>
      <vt:lpstr>Ronnie</vt:lpstr>
      <vt:lpstr>Henry</vt:lpstr>
      <vt:lpstr>Sally</vt:lpstr>
      <vt:lpstr>Nick</vt:lpstr>
      <vt:lpstr>The End</vt:lpstr>
      <vt:lpstr>Simon S.</vt:lpstr>
      <vt:lpstr>Don and Sherry</vt:lpstr>
      <vt:lpstr>Linda</vt:lpstr>
      <vt:lpstr>Jimmy</vt:lpstr>
      <vt:lpstr>Leonard</vt:lpstr>
      <vt:lpstr>Jen</vt:lpstr>
      <vt:lpstr>Susan</vt:lpstr>
      <vt:lpstr>Rick and Joyce</vt:lpstr>
      <vt:lpstr>J.J.</vt:lpstr>
      <vt:lpstr>Steve</vt:lpstr>
      <vt:lpstr>Bill</vt:lpstr>
      <vt:lpstr>Ronnie</vt:lpstr>
      <vt:lpstr>Henry</vt:lpstr>
      <vt:lpstr>Sally</vt:lpstr>
      <vt:lpstr>Nick</vt:lpstr>
    </vt:vector>
  </TitlesOfParts>
  <Company>pgd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Game</dc:title>
  <dc:creator>pgd</dc:creator>
  <cp:lastModifiedBy>Pearce Dietrich</cp:lastModifiedBy>
  <cp:revision>32</cp:revision>
  <dcterms:created xsi:type="dcterms:W3CDTF">2012-04-24T09:55:29Z</dcterms:created>
  <dcterms:modified xsi:type="dcterms:W3CDTF">2013-02-22T12:43:12Z</dcterms:modified>
</cp:coreProperties>
</file>