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FFCC"/>
    <a:srgbClr val="FFCCCC"/>
    <a:srgbClr val="FFA7A7"/>
    <a:srgbClr val="FF0066"/>
    <a:srgbClr val="F1B9E5"/>
    <a:srgbClr val="DAD2E4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3A2B9-A4AB-448A-9418-57A9277A633C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6F306-9912-4FE5-A1F9-FA8383F6B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8648C-8811-462C-B0E3-06D1BC65D74D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2C857-8330-484B-A3CD-6D2E66E89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452C6-546E-4A4E-91C1-AE0A6A68A3AD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DF471-25BA-46A1-AAA9-9EE723786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1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CEFC9-24B4-40A0-82D0-A9E99DC9E35D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CD833-9132-48D9-B04A-F9DF1F65B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7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FAA7A-CEE1-425E-AAEF-8B5507528B48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FB4C7-1693-449B-BADF-CF82F7FD7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6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3FE82-9D51-45D9-A888-DCA627C22F2E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A496B-E2DE-47DA-980F-1077249FE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DF049-42D0-4D5C-9583-39FFDBF989F0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F90F6-E5E2-4E3F-B1F5-AFA111F47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9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17489-9DAD-4E6D-A9BF-A5A5C53C57E3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92541-DA91-4481-929A-0DA0332C1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5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C9502-F094-4632-91B3-1390854BC29C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95A93-0436-4A74-B273-6E93C5A59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9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B5596-9C30-4982-8700-EF73E141AF97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C1C6C-F359-4A87-B85A-93E0291B1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3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23F71-1367-4FDC-9E60-3ADC755382AF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E3CDE-6BB8-4414-AECF-6875DFED9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6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0324D7-884E-43C2-9DF8-40E1A5AE485F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8F5D63-226B-4A1F-8ECC-C2B32D44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015381"/>
              </p:ext>
            </p:extLst>
          </p:nvPr>
        </p:nvGraphicFramePr>
        <p:xfrm>
          <a:off x="152400" y="609600"/>
          <a:ext cx="8839200" cy="5968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73200"/>
                <a:gridCol w="1473200"/>
                <a:gridCol w="1473200"/>
                <a:gridCol w="1473200"/>
                <a:gridCol w="1473200"/>
                <a:gridCol w="1473200"/>
              </a:tblGrid>
              <a:tr h="3809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Monday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Tuesday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Wednesday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Thursday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Friday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Sat/Sun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0500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2/18</a:t>
                      </a:r>
                      <a:endParaRPr lang="en-US" sz="1800" dirty="0" smtClean="0"/>
                    </a:p>
                    <a:p>
                      <a:r>
                        <a:rPr lang="en-US" sz="1600" dirty="0" smtClean="0"/>
                        <a:t>review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2/19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2800" b="1" dirty="0" smtClean="0"/>
                        <a:t>Unit 2 Test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2/20</a:t>
                      </a:r>
                      <a:endParaRPr lang="en-US" sz="1800" dirty="0" smtClean="0"/>
                    </a:p>
                    <a:p>
                      <a:r>
                        <a:rPr lang="en-US" sz="1800" dirty="0" smtClean="0"/>
                        <a:t>Separation of Powers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2/21</a:t>
                      </a:r>
                      <a:endParaRPr lang="en-US" sz="1800" dirty="0" smtClean="0"/>
                    </a:p>
                    <a:p>
                      <a:r>
                        <a:rPr lang="en-US" sz="1800" dirty="0" smtClean="0"/>
                        <a:t>Legislative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2/22 </a:t>
                      </a:r>
                      <a:r>
                        <a:rPr lang="en-US" sz="1000" dirty="0" smtClean="0"/>
                        <a:t>(short day)</a:t>
                      </a:r>
                    </a:p>
                    <a:p>
                      <a:r>
                        <a:rPr lang="en-US" sz="1800" dirty="0" smtClean="0"/>
                        <a:t>Bill to a law</a:t>
                      </a:r>
                      <a:endParaRPr lang="en-US" sz="18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U1-2 notes notebook</a:t>
                      </a:r>
                      <a:r>
                        <a:rPr lang="en-US" sz="1600" b="1" baseline="0" dirty="0" smtClean="0"/>
                        <a:t> due</a:t>
                      </a:r>
                      <a:endParaRPr lang="en-US" sz="1600" b="1" dirty="0" smtClean="0"/>
                    </a:p>
                    <a:p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2/23-24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230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2/25</a:t>
                      </a:r>
                      <a:endParaRPr lang="en-US" sz="1800" dirty="0" smtClean="0"/>
                    </a:p>
                    <a:p>
                      <a:r>
                        <a:rPr lang="en-US" sz="1800" dirty="0" smtClean="0"/>
                        <a:t>Executive</a:t>
                      </a:r>
                      <a:endParaRPr lang="en-US" sz="1800" dirty="0" smtClean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2/26</a:t>
                      </a:r>
                      <a:endParaRPr lang="en-US" sz="1800" dirty="0" smtClean="0"/>
                    </a:p>
                    <a:p>
                      <a:r>
                        <a:rPr lang="en-US" sz="1800" dirty="0" smtClean="0"/>
                        <a:t>Judicial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Federal Courts</a:t>
                      </a:r>
                      <a:endParaRPr lang="en-US" sz="12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2/27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Criminal/Civil</a:t>
                      </a:r>
                    </a:p>
                    <a:p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2/28</a:t>
                      </a:r>
                      <a:endParaRPr lang="en-US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Checks and</a:t>
                      </a:r>
                      <a:r>
                        <a:rPr lang="en-US" sz="1800" baseline="0" dirty="0" smtClean="0"/>
                        <a:t> Balances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3/1</a:t>
                      </a:r>
                      <a:endParaRPr lang="en-US" sz="1800" dirty="0" smtClean="0"/>
                    </a:p>
                    <a:p>
                      <a:r>
                        <a:rPr lang="en-US" sz="1800" kern="1200" dirty="0" smtClean="0"/>
                        <a:t>Review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2800" b="1" dirty="0" smtClean="0"/>
                        <a:t>Quiz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3/2-3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592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3/4</a:t>
                      </a:r>
                      <a:endParaRPr lang="en-US" sz="1800" dirty="0" smtClean="0"/>
                    </a:p>
                    <a:p>
                      <a:r>
                        <a:rPr lang="en-US" sz="1800" dirty="0" smtClean="0"/>
                        <a:t>Review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3/5</a:t>
                      </a:r>
                      <a:endParaRPr lang="en-US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3/6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Unit 3 Test</a:t>
                      </a:r>
                    </a:p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3/7</a:t>
                      </a:r>
                      <a:endParaRPr lang="en-US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Political Party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Functions</a:t>
                      </a:r>
                      <a:endParaRPr lang="en-US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similarities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differences</a:t>
                      </a:r>
                      <a:endParaRPr lang="en-US" sz="16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3/8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Political Party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Functions</a:t>
                      </a:r>
                      <a:endParaRPr lang="en-US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similarities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differences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3/9-10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87" name="TextBox 2"/>
          <p:cNvSpPr txBox="1">
            <a:spLocks noChangeArrowheads="1"/>
          </p:cNvSpPr>
          <p:nvPr/>
        </p:nvSpPr>
        <p:spPr bwMode="auto">
          <a:xfrm>
            <a:off x="2705100" y="147638"/>
            <a:ext cx="373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Unit </a:t>
            </a:r>
            <a:r>
              <a:rPr lang="en-US" sz="2400" b="1" dirty="0" smtClean="0">
                <a:latin typeface="Calibri" pitchFamily="34" charset="0"/>
              </a:rPr>
              <a:t>3 </a:t>
            </a:r>
            <a:r>
              <a:rPr lang="en-US" sz="2400" b="1" dirty="0">
                <a:latin typeface="Calibri" pitchFamily="34" charset="0"/>
              </a:rPr>
              <a:t>Calendar</a:t>
            </a:r>
          </a:p>
        </p:txBody>
      </p:sp>
      <p:sp>
        <p:nvSpPr>
          <p:cNvPr id="3" name="Rectangle 2"/>
          <p:cNvSpPr/>
          <p:nvPr/>
        </p:nvSpPr>
        <p:spPr>
          <a:xfrm>
            <a:off x="3124200" y="4724400"/>
            <a:ext cx="1447800" cy="1828800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lumMod val="75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49361" y="990600"/>
            <a:ext cx="1447800" cy="1905000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lumMod val="75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98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106087"/>
              </p:ext>
            </p:extLst>
          </p:nvPr>
        </p:nvGraphicFramePr>
        <p:xfrm>
          <a:off x="152400" y="381001"/>
          <a:ext cx="8763000" cy="6286362"/>
        </p:xfrm>
        <a:graphic>
          <a:graphicData uri="http://schemas.openxmlformats.org/drawingml/2006/table">
            <a:tbl>
              <a:tblPr/>
              <a:tblGrid>
                <a:gridCol w="1460500"/>
                <a:gridCol w="1460500"/>
                <a:gridCol w="1460500"/>
                <a:gridCol w="1460500"/>
                <a:gridCol w="1460500"/>
                <a:gridCol w="1460500"/>
              </a:tblGrid>
              <a:tr h="329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Sat/Sun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1070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3/11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Politics Review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parties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u3 notebook due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3/12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Campaign Finance Reform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3/13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Campaign Finance Reform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3/14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Quiz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3/15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Voter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Participation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Registration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3/16-17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1097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3/18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Politics Review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Media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3/19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Media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3/20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Media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3/21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Electoral College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3/22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Quiz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End of 9 weeks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3/23-24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1101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3/25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3/26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u4 notebook due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3/27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3/28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Unit 4 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3/29-4/7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Spring Break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1101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Intro: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State &amp; Local Gov’t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Legislative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Executive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Local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State Courts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4/13-14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1101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Unit 5 Test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Career Planning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Econ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Terms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4/20-21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095" name="TextBox 2"/>
          <p:cNvSpPr txBox="1">
            <a:spLocks noChangeArrowheads="1"/>
          </p:cNvSpPr>
          <p:nvPr/>
        </p:nvSpPr>
        <p:spPr bwMode="auto">
          <a:xfrm>
            <a:off x="2705100" y="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Unit </a:t>
            </a:r>
            <a:r>
              <a:rPr lang="en-US" sz="2400" b="1" dirty="0" smtClean="0">
                <a:latin typeface="Calibri" pitchFamily="34" charset="0"/>
              </a:rPr>
              <a:t>4-5 </a:t>
            </a:r>
            <a:r>
              <a:rPr lang="en-US" sz="2400" b="1" dirty="0">
                <a:latin typeface="Calibri" pitchFamily="34" charset="0"/>
              </a:rPr>
              <a:t>Calendar</a:t>
            </a:r>
          </a:p>
        </p:txBody>
      </p:sp>
      <p:sp>
        <p:nvSpPr>
          <p:cNvPr id="6" name="Rectangle 5"/>
          <p:cNvSpPr/>
          <p:nvPr/>
        </p:nvSpPr>
        <p:spPr>
          <a:xfrm>
            <a:off x="3124200" y="5562600"/>
            <a:ext cx="1447800" cy="1143000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lumMod val="75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3124200"/>
            <a:ext cx="1447800" cy="1143000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lumMod val="75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3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12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049303"/>
              </p:ext>
            </p:extLst>
          </p:nvPr>
        </p:nvGraphicFramePr>
        <p:xfrm>
          <a:off x="152400" y="458788"/>
          <a:ext cx="8839200" cy="6319521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  <a:gridCol w="1473200"/>
                <a:gridCol w="1473200"/>
                <a:gridCol w="14732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Sat/Sun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4/22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Econ Terms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4/23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Supply and Demand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4/24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Quiz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4/25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Economies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4/26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Global Economy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4/27-28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1425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4/29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Banks and Businesses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4/30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Economic Flow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Quiz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Federal Reserve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Gov’t Involvement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5/4-5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158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Tax-Borrow-Spend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Public Goods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Quiz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5/11-12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153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5/13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5/14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5/15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Unit 6 Test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5/16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Unit 1-2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5/17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Unit 3,5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u5-6 notebook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5/18-19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105" name="TextBox 2"/>
          <p:cNvSpPr txBox="1">
            <a:spLocks noChangeArrowheads="1"/>
          </p:cNvSpPr>
          <p:nvPr/>
        </p:nvSpPr>
        <p:spPr bwMode="auto">
          <a:xfrm>
            <a:off x="2743200" y="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Unit 6 Calendar</a:t>
            </a:r>
          </a:p>
        </p:txBody>
      </p:sp>
      <p:sp>
        <p:nvSpPr>
          <p:cNvPr id="4" name="Rectangle 3"/>
          <p:cNvSpPr/>
          <p:nvPr/>
        </p:nvSpPr>
        <p:spPr>
          <a:xfrm>
            <a:off x="3124200" y="5257800"/>
            <a:ext cx="1447800" cy="1524000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lumMod val="75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9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3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259599"/>
              </p:ext>
            </p:extLst>
          </p:nvPr>
        </p:nvGraphicFramePr>
        <p:xfrm>
          <a:off x="152400" y="458788"/>
          <a:ext cx="8839200" cy="6094411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  <a:gridCol w="1473200"/>
                <a:gridCol w="1473200"/>
                <a:gridCol w="14732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Sat/Sun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1620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5/20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Unit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5/21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Unit 3,5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5/22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Unit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5/23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Unit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5/24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Unit 4,6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5/25-26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6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5/27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School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5/28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Unit 1-2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5/29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Unit 3,5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5/30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Unit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5/31</a:t>
                      </a:r>
                      <a:endParaRPr kumimoji="0" lang="en-US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Review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Unit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6/1-2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49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6/3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Review All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6/4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SOL Testing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6/5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SOL Testing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6/6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SOL Testing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6/7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SOL Testing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6/8-9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21" name="TextBox 2"/>
          <p:cNvSpPr txBox="1">
            <a:spLocks noChangeArrowheads="1"/>
          </p:cNvSpPr>
          <p:nvPr/>
        </p:nvSpPr>
        <p:spPr bwMode="auto">
          <a:xfrm>
            <a:off x="2743200" y="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SOL Review Calendar</a:t>
            </a:r>
          </a:p>
        </p:txBody>
      </p:sp>
      <p:sp>
        <p:nvSpPr>
          <p:cNvPr id="4" name="Rectangle 3"/>
          <p:cNvSpPr/>
          <p:nvPr/>
        </p:nvSpPr>
        <p:spPr>
          <a:xfrm>
            <a:off x="1600200" y="4495800"/>
            <a:ext cx="5867400" cy="2057400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lumMod val="75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9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321</Words>
  <Application>Microsoft Office PowerPoint</Application>
  <PresentationFormat>On-screen Show (4:3)</PresentationFormat>
  <Paragraphs>240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pearce.dietrich</dc:creator>
  <cp:lastModifiedBy>Pearce Dietrich</cp:lastModifiedBy>
  <cp:revision>42</cp:revision>
  <dcterms:created xsi:type="dcterms:W3CDTF">2011-09-29T19:52:35Z</dcterms:created>
  <dcterms:modified xsi:type="dcterms:W3CDTF">2013-02-19T17:02:51Z</dcterms:modified>
</cp:coreProperties>
</file>