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0" r:id="rId4"/>
    <p:sldId id="261" r:id="rId5"/>
    <p:sldId id="271" r:id="rId6"/>
    <p:sldId id="256" r:id="rId7"/>
    <p:sldId id="268" r:id="rId8"/>
    <p:sldId id="269" r:id="rId9"/>
    <p:sldId id="270" r:id="rId10"/>
    <p:sldId id="267" r:id="rId11"/>
    <p:sldId id="262" r:id="rId12"/>
    <p:sldId id="264" r:id="rId13"/>
    <p:sldId id="263" r:id="rId14"/>
    <p:sldId id="258" r:id="rId15"/>
    <p:sldId id="272" r:id="rId16"/>
    <p:sldId id="265" r:id="rId17"/>
    <p:sldId id="25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9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0C6D-C5AB-4C83-9FCE-F48E1A20EF5D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0A54-E473-4E36-A80A-71DD695B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5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wm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6600" dirty="0" smtClean="0"/>
              <a:t>Executive Branch</a:t>
            </a:r>
          </a:p>
          <a:p>
            <a:r>
              <a:rPr lang="en-US" sz="6600" dirty="0" smtClean="0"/>
              <a:t>Checks and Balances</a:t>
            </a:r>
          </a:p>
          <a:p>
            <a:r>
              <a:rPr lang="en-US" sz="6600" dirty="0" smtClean="0"/>
              <a:t>Interest Groups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13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1026" name="Picture 2" descr="http://upload.wikimedia.org/wikipedia/commons/thumb/4/4c/Chuck_Hagel_official_photo.jpg/220px-Chuck_Hagel_official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050850"/>
            <a:ext cx="2362200" cy="2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hitehouse.gov/sites/default/files/administration-official/ao_image/President_Official_Portrait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4" y="1057569"/>
            <a:ext cx="2438399" cy="25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1.gstatic.com/images?q=tbn:ANd9GcTT0pKLuhqV51ICACT-c24SzfAoyLf7e5PQztddnkLxiE6cIy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088" y="80486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4988" y="1719263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321" y="3657600"/>
            <a:ext cx="200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906" y="3657600"/>
            <a:ext cx="325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Defense Secretary</a:t>
            </a:r>
          </a:p>
          <a:p>
            <a:pPr algn="ctr"/>
            <a:r>
              <a:rPr lang="en-US" sz="2800" b="1" dirty="0" smtClean="0"/>
              <a:t>Chuck Hagel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59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661118" y="990600"/>
            <a:ext cx="7821765" cy="47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Checks and Balances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083564"/>
            <a:ext cx="2209800" cy="2695576"/>
            <a:chOff x="0" y="4083564"/>
            <a:chExt cx="2209800" cy="2695576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990600" y="4157752"/>
              <a:ext cx="8082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 smtClean="0">
                  <a:solidFill>
                    <a:srgbClr val="FF0000"/>
                  </a:solidFill>
                </a:rPr>
                <a:t>L</a:t>
              </a:r>
              <a:endParaRPr lang="en-US" sz="11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88911" y="5715000"/>
            <a:ext cx="3366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The Senate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1026" name="Picture 2" descr="http://upload.wikimedia.org/wikipedia/commons/thumb/4/4c/Chuck_Hagel_official_photo.jpg/220px-Chuck_Hagel_official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050850"/>
            <a:ext cx="2362200" cy="2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hitehouse.gov/sites/default/files/administration-official/ao_image/President_Official_Portrait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4" y="1057569"/>
            <a:ext cx="2438399" cy="25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1.gstatic.com/images?q=tbn:ANd9GcTT0pKLuhqV51ICACT-c24SzfAoyLf7e5PQztddnkLxiE6cIy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088" y="80486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4988" y="1719263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321" y="3657600"/>
            <a:ext cx="200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906" y="3657600"/>
            <a:ext cx="325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Defense Secretary</a:t>
            </a:r>
          </a:p>
          <a:p>
            <a:pPr algn="ctr"/>
            <a:r>
              <a:rPr lang="en-US" sz="2800" b="1" dirty="0" smtClean="0"/>
              <a:t>Chuck Hagel</a:t>
            </a:r>
            <a:endParaRPr lang="en-US" sz="2800" b="1" dirty="0"/>
          </a:p>
        </p:txBody>
      </p:sp>
      <p:pic>
        <p:nvPicPr>
          <p:cNvPr id="9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2943023" y="4495800"/>
            <a:ext cx="3600985" cy="21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44008" y="5088776"/>
            <a:ext cx="1029074" cy="1690364"/>
            <a:chOff x="0" y="4083564"/>
            <a:chExt cx="2209800" cy="2695576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56065" y="4353102"/>
              <a:ext cx="1026476" cy="147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L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4123" y="6172200"/>
            <a:ext cx="1638782" cy="707886"/>
          </a:xfrm>
          <a:prstGeom prst="rect">
            <a:avLst/>
          </a:prstGeom>
          <a:solidFill>
            <a:schemeClr val="bg1">
              <a:lumMod val="95000"/>
              <a:lumOff val="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Senate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5827" y="4679335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00FF"/>
                </a:solidFill>
              </a:rPr>
              <a:t>?</a:t>
            </a:r>
            <a:endParaRPr lang="en-US" sz="115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4/4c/Chuck_Hagel_official_photo.jpg/220px-Chuck_Hagel_official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24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800350"/>
            <a:ext cx="4191000" cy="63976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Good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3440112"/>
            <a:ext cx="4191000" cy="3265488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Vietnam War Veteran</a:t>
            </a:r>
          </a:p>
          <a:p>
            <a:r>
              <a:rPr lang="en-US" dirty="0" smtClean="0"/>
              <a:t>Former US Senator</a:t>
            </a:r>
          </a:p>
          <a:p>
            <a:r>
              <a:rPr lang="en-US" dirty="0" smtClean="0"/>
              <a:t>Virginian</a:t>
            </a:r>
            <a:endParaRPr lang="en-US" dirty="0" smtClean="0"/>
          </a:p>
          <a:p>
            <a:r>
              <a:rPr lang="en-US" dirty="0" smtClean="0"/>
              <a:t>Against war in middle east</a:t>
            </a:r>
          </a:p>
          <a:p>
            <a:r>
              <a:rPr lang="en-US" dirty="0" smtClean="0"/>
              <a:t>Opposes interest groups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1" y="2800350"/>
            <a:ext cx="4191000" cy="6397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Bad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1" y="3440112"/>
            <a:ext cx="4191000" cy="326548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CEO of a Voting machine co.</a:t>
            </a:r>
          </a:p>
          <a:p>
            <a:r>
              <a:rPr lang="en-US" dirty="0" smtClean="0"/>
              <a:t>Won election </a:t>
            </a:r>
            <a:r>
              <a:rPr lang="en-US" sz="2000" dirty="0" smtClean="0"/>
              <a:t>(major upset)</a:t>
            </a:r>
            <a:endParaRPr lang="en-US" dirty="0" smtClean="0"/>
          </a:p>
          <a:p>
            <a:r>
              <a:rPr lang="en-US" dirty="0" smtClean="0"/>
              <a:t>Former Lobbyist</a:t>
            </a:r>
          </a:p>
          <a:p>
            <a:r>
              <a:rPr lang="en-US" dirty="0" smtClean="0"/>
              <a:t>Accused of being </a:t>
            </a:r>
            <a:r>
              <a:rPr lang="en-US" dirty="0" smtClean="0"/>
              <a:t>anti-Semitic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2703" y="2209800"/>
            <a:ext cx="423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Republican Chuck Hagel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07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pic>
        <p:nvPicPr>
          <p:cNvPr id="4100" name="Picture 4" descr="http://www.committeeforisrael.com/themes/1/50104f17a797ff603d00000f/0/attachments/13464508341356020511/default/Emergency-Committee-For-Isreal_logo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10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436" y="2670989"/>
            <a:ext cx="78901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they want (their beliefs):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US should give money to </a:t>
            </a:r>
            <a:r>
              <a:rPr lang="en-US" sz="2800" dirty="0" smtClean="0"/>
              <a:t>Israel </a:t>
            </a:r>
            <a:r>
              <a:rPr lang="en-US" sz="2000" dirty="0" smtClean="0"/>
              <a:t>(Jewish holy land)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US should be tough on Israel’s </a:t>
            </a:r>
            <a:r>
              <a:rPr lang="en-US" sz="2800" dirty="0" smtClean="0"/>
              <a:t>enemies </a:t>
            </a:r>
            <a:r>
              <a:rPr lang="en-US" sz="2000" dirty="0" smtClean="0"/>
              <a:t>(Iran)</a:t>
            </a:r>
            <a:endParaRPr lang="en-US" sz="2000" dirty="0" smtClean="0"/>
          </a:p>
          <a:p>
            <a:endParaRPr lang="en-US" sz="2800" dirty="0"/>
          </a:p>
          <a:p>
            <a:r>
              <a:rPr lang="en-US" sz="3200" b="1" dirty="0" smtClean="0"/>
              <a:t>How they get it: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Bribe </a:t>
            </a:r>
            <a:r>
              <a:rPr lang="en-US" sz="3200" dirty="0" smtClean="0"/>
              <a:t>politicians </a:t>
            </a:r>
            <a:r>
              <a:rPr lang="en-US" sz="2400" dirty="0" smtClean="0"/>
              <a:t>(pay for campaigns)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Attack politicians they can’t bribe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http://www.chuckhagel.com</a:t>
            </a:r>
            <a:r>
              <a:rPr lang="en-US" sz="2800" dirty="0" smtClean="0"/>
              <a:t>/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103108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Definition: </a:t>
            </a:r>
            <a:r>
              <a:rPr lang="en-US" sz="2000" dirty="0" smtClean="0"/>
              <a:t>have a belief, use political power to make the belief law or 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4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5702"/>
          <a:stretch/>
        </p:blipFill>
        <p:spPr bwMode="auto">
          <a:xfrm>
            <a:off x="42010" y="609600"/>
            <a:ext cx="90599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2261702" y="2770406"/>
            <a:ext cx="4606742" cy="27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5682" y="5235714"/>
            <a:ext cx="1638782" cy="707886"/>
          </a:xfrm>
          <a:prstGeom prst="rect">
            <a:avLst/>
          </a:prstGeom>
          <a:solidFill>
            <a:schemeClr val="bg1">
              <a:lumMod val="95000"/>
              <a:lumOff val="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Senate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www.committeeforisrael.com/themes/1/50104f17a797ff603d00000f/0/attachments/13464508341356020511/default/Emergency-Committee-For-Isreal_logo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685800"/>
            <a:ext cx="8991600" cy="10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114800" y="1752600"/>
            <a:ext cx="91440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64709" y="4874283"/>
            <a:ext cx="1029074" cy="1690364"/>
            <a:chOff x="0" y="4083564"/>
            <a:chExt cx="2209800" cy="2695576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856065" y="4353102"/>
              <a:ext cx="1026476" cy="147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L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C:\Users\pearce.dietrich\AppData\Local\Microsoft\Windows\Temporary Internet Files\Content.IE5\31CLG04C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70" y="1601629"/>
            <a:ext cx="960146" cy="6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arce.dietrich\AppData\Local\Microsoft\Windows\Temporary Internet Files\Content.IE5\31CLG04C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8188"/>
            <a:ext cx="960146" cy="6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arce.dietrich\AppData\Local\Microsoft\Windows\Temporary Internet Files\Content.IE5\31CLG04C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56" y="1601629"/>
            <a:ext cx="960146" cy="6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 rot="10800000">
            <a:off x="7724077" y="4873520"/>
            <a:ext cx="1029074" cy="1690364"/>
            <a:chOff x="0" y="4083564"/>
            <a:chExt cx="2209800" cy="2695576"/>
          </a:xfrm>
        </p:grpSpPr>
        <p:grpSp>
          <p:nvGrpSpPr>
            <p:cNvPr id="17" name="Group 16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856065" y="4353102"/>
              <a:ext cx="1026476" cy="147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L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032" y="5161365"/>
            <a:ext cx="1819394" cy="1622286"/>
            <a:chOff x="58032" y="5161365"/>
            <a:chExt cx="1819394" cy="1622286"/>
          </a:xfrm>
        </p:grpSpPr>
        <p:pic>
          <p:nvPicPr>
            <p:cNvPr id="21" name="Picture 20" descr="http://upload.wikimedia.org/wikipedia/commons/thumb/4/4c/Chuck_Hagel_official_photo.jpg/220px-Chuck_Hagel_official_phot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56" y="5235714"/>
              <a:ext cx="1756970" cy="147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&quot;No&quot; Symbol 1"/>
            <p:cNvSpPr/>
            <p:nvPr/>
          </p:nvSpPr>
          <p:spPr>
            <a:xfrm>
              <a:off x="58032" y="5161365"/>
              <a:ext cx="1819394" cy="1622286"/>
            </a:xfrm>
            <a:prstGeom prst="noSmoking">
              <a:avLst>
                <a:gd name="adj" fmla="val 1123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7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8854 0.3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1059 0.33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16077 0.3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Dual </a:t>
            </a:r>
            <a:r>
              <a:rPr lang="en-US" dirty="0" smtClean="0"/>
              <a:t>Court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305800" cy="56388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3581400" cy="3962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7510" y="998095"/>
            <a:ext cx="144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Federal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92240" y="990600"/>
            <a:ext cx="148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Virginia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1675468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818468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3961468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2209800" y="3657600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9800" y="2514600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10100" y="2209800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0100" y="3352800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10100" y="4495800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057900" y="4191932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57900" y="3048932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5557" y="5637868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81600" y="5334000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15000" y="5637868"/>
            <a:ext cx="2895600" cy="8391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7162800" y="5334000"/>
            <a:ext cx="0" cy="303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09787" y="5832118"/>
            <a:ext cx="217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 District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47841" y="5692914"/>
            <a:ext cx="1805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Juvenile &amp; </a:t>
            </a:r>
          </a:p>
          <a:p>
            <a:pPr algn="ctr"/>
            <a:r>
              <a:rPr lang="en-US" sz="2000" b="1" dirty="0" smtClean="0"/>
              <a:t>Dom. Relations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55774" y="4684533"/>
            <a:ext cx="100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Circuit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96861" y="3499802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Virginia Appeals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7056" y="2371110"/>
            <a:ext cx="249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Va</a:t>
            </a:r>
            <a:r>
              <a:rPr lang="en-US" sz="2400" b="1" dirty="0" smtClean="0"/>
              <a:t> Supreme Court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56595" y="1864201"/>
            <a:ext cx="210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Supreme Court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2971800"/>
            <a:ext cx="276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Circuit Ct of Appeals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63725" y="4186535"/>
            <a:ext cx="151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US District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505700" y="381000"/>
            <a:ext cx="1621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Appellate</a:t>
            </a:r>
            <a:endParaRPr lang="en-US" sz="2800" b="1" dirty="0">
              <a:solidFill>
                <a:srgbClr val="FF00FF"/>
              </a:solidFill>
            </a:endParaRPr>
          </a:p>
        </p:txBody>
      </p:sp>
      <p:cxnSp>
        <p:nvCxnSpPr>
          <p:cNvPr id="33" name="Straight Arrow Connector 32"/>
          <p:cNvCxnSpPr>
            <a:stCxn id="15" idx="1"/>
          </p:cNvCxnSpPr>
          <p:nvPr/>
        </p:nvCxnSpPr>
        <p:spPr>
          <a:xfrm flipH="1" flipV="1">
            <a:off x="3657601" y="2095033"/>
            <a:ext cx="952499" cy="53433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05700" y="38100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Original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4526" y="5257800"/>
            <a:ext cx="16255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Misdemeanor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Civil case low $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5027" y="4359106"/>
            <a:ext cx="17093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Felony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Civil case High $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5380" y="2069068"/>
            <a:ext cx="14414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Special Cases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756" y="4583668"/>
            <a:ext cx="117051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Felony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Civil Cases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90" y="1575375"/>
            <a:ext cx="14414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Special Cases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1880" y="1543109"/>
            <a:ext cx="21200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Judicial Review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4200" y="1905000"/>
            <a:ext cx="27610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</a:rPr>
              <a:t>Marbury v. Madison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2" grpId="1"/>
      <p:bldP spid="36" grpId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76200" y="287482"/>
            <a:ext cx="9067800" cy="6418118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 Constitution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Amendments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1 – Freedom of: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Religion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Assembly </a:t>
            </a:r>
            <a:r>
              <a:rPr lang="en-US" sz="2400" dirty="0" smtClean="0">
                <a:solidFill>
                  <a:schemeClr val="bg1"/>
                </a:solidFill>
              </a:rPr>
              <a:t>(gather together)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Press </a:t>
            </a:r>
            <a:r>
              <a:rPr lang="en-US" sz="2400" dirty="0" smtClean="0">
                <a:solidFill>
                  <a:schemeClr val="bg1"/>
                </a:solidFill>
              </a:rPr>
              <a:t>(publish information)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Petition </a:t>
            </a:r>
            <a:r>
              <a:rPr lang="en-US" sz="2400" dirty="0" smtClean="0">
                <a:solidFill>
                  <a:schemeClr val="bg1"/>
                </a:solidFill>
              </a:rPr>
              <a:t>(request things from gov’t)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Speech</a:t>
            </a:r>
            <a:endParaRPr lang="en-US" sz="2000" dirty="0">
              <a:solidFill>
                <a:schemeClr val="bg1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5 – Due Process </a:t>
            </a:r>
            <a:r>
              <a:rPr lang="en-US" sz="2800" dirty="0" smtClean="0">
                <a:solidFill>
                  <a:schemeClr val="bg1"/>
                </a:solidFill>
              </a:rPr>
              <a:t>(national)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10 – Reserved Powers to the states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14 – Due Process </a:t>
            </a:r>
            <a:r>
              <a:rPr lang="en-US" sz="2800" dirty="0" smtClean="0">
                <a:solidFill>
                  <a:schemeClr val="bg1"/>
                </a:solidFill>
              </a:rPr>
              <a:t>(state), </a:t>
            </a:r>
            <a:r>
              <a:rPr lang="en-US" sz="3200" b="1" dirty="0" smtClean="0">
                <a:solidFill>
                  <a:schemeClr val="bg1"/>
                </a:solidFill>
              </a:rPr>
              <a:t>citizenship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16 – Taxes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00211">
            <a:off x="6924830" y="2103622"/>
            <a:ext cx="2000992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Due </a:t>
            </a:r>
            <a:r>
              <a:rPr lang="en-US" sz="2400" b="1" u="sng" dirty="0" smtClean="0">
                <a:solidFill>
                  <a:schemeClr val="bg1"/>
                </a:solidFill>
              </a:rPr>
              <a:t>Process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Gov’t cannot treat citizens unfairly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6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 Mini-Mini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pieces of Mini-Mini Paper</a:t>
            </a:r>
          </a:p>
          <a:p>
            <a:r>
              <a:rPr lang="en-US" dirty="0" smtClean="0"/>
              <a:t>Each piece is dedicated to one amendment</a:t>
            </a:r>
          </a:p>
          <a:p>
            <a:pPr lvl="1"/>
            <a:r>
              <a:rPr lang="en-US" dirty="0" smtClean="0"/>
              <a:t>Write the amendment</a:t>
            </a:r>
          </a:p>
          <a:p>
            <a:pPr lvl="1"/>
            <a:r>
              <a:rPr lang="en-US" dirty="0" smtClean="0"/>
              <a:t>What is important about the amendment</a:t>
            </a:r>
          </a:p>
          <a:p>
            <a:pPr lvl="1"/>
            <a:r>
              <a:rPr lang="en-US" dirty="0" smtClean="0"/>
              <a:t>Create pictures, art, or designs that apply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5" name="Picture 2" descr="http://www.whitehouse.gov/sites/default/files/20120730-cabi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r="42971"/>
          <a:stretch/>
        </p:blipFill>
        <p:spPr bwMode="auto">
          <a:xfrm>
            <a:off x="3837708" y="1552394"/>
            <a:ext cx="1274619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590800"/>
            <a:ext cx="240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Presiden</a:t>
            </a:r>
            <a:r>
              <a:rPr lang="en-US" sz="4400" b="1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959" y="2590800"/>
            <a:ext cx="352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Vice President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528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1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9374"/>
            <a:ext cx="8839200" cy="6778625"/>
            <a:chOff x="1981200" y="2048886"/>
            <a:chExt cx="4953000" cy="3952876"/>
          </a:xfrm>
        </p:grpSpPr>
        <p:sp>
          <p:nvSpPr>
            <p:cNvPr id="3" name="Rectangle 2"/>
            <p:cNvSpPr/>
            <p:nvPr/>
          </p:nvSpPr>
          <p:spPr>
            <a:xfrm>
              <a:off x="1981200" y="2048886"/>
              <a:ext cx="4953000" cy="38185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clinton2.nara.gov/WH/Cabinet/images/cabine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048886"/>
              <a:ext cx="4762500" cy="395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20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923" y="6257866"/>
            <a:ext cx="181209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Transportation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806872" y="561016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267" y="1816617"/>
            <a:ext cx="1238224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Education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748423" y="255270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6761" y="6305490"/>
            <a:ext cx="731290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013305" y="565779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3245" y="2190690"/>
            <a:ext cx="1051955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Defense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435033">
            <a:off x="6021257" y="279502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5149" y="2343090"/>
            <a:ext cx="109792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Treasury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913829">
            <a:off x="2272196" y="2945167"/>
            <a:ext cx="594034" cy="23311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65514" y="4576556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2672" y="3669268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4991100" y="5676900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338471">
            <a:off x="6029703" y="2797872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1028" name="Picture 4" descr="http://www.whitehouse.gov/sites/default/files/administration-official/ao_image/President_Official_Portrait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4" y="1057569"/>
            <a:ext cx="2438399" cy="25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1.gstatic.com/images?q=tbn:ANd9GcTT0pKLuhqV51ICACT-c24SzfAoyLf7e5PQztddnkLxiE6cIy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088" y="80486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4988" y="1719263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321" y="3657600"/>
            <a:ext cx="200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844" y="3657600"/>
            <a:ext cx="3196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Secretary of State</a:t>
            </a:r>
          </a:p>
          <a:p>
            <a:pPr algn="ctr"/>
            <a:r>
              <a:rPr lang="en-US" sz="2800" b="1" dirty="0" smtClean="0"/>
              <a:t>Susan Rice</a:t>
            </a:r>
            <a:endParaRPr lang="en-US" sz="2800" b="1" dirty="0"/>
          </a:p>
        </p:txBody>
      </p:sp>
      <p:pic>
        <p:nvPicPr>
          <p:cNvPr id="3074" name="Picture 2" descr="http://media.washtimes.com/media/community/image/2012/11/26/susan_rice_t268.jpg?7f6c82c4e3ebc52dbf2e980dcc8631719b6d5f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039091"/>
            <a:ext cx="2333625" cy="25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661118" y="990600"/>
            <a:ext cx="7821765" cy="47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Checks and Balances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0" y="4083564"/>
            <a:ext cx="2209800" cy="2695576"/>
            <a:chOff x="9601200" y="1752600"/>
            <a:chExt cx="2220684" cy="2695576"/>
          </a:xfrm>
        </p:grpSpPr>
        <p:sp>
          <p:nvSpPr>
            <p:cNvPr id="2" name="Rectangle 1"/>
            <p:cNvSpPr/>
            <p:nvPr/>
          </p:nvSpPr>
          <p:spPr>
            <a:xfrm>
              <a:off x="9601200" y="1752600"/>
              <a:ext cx="2068284" cy="26955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://3.bp.blogspot.com/-4R5Yg0oBm6w/UFBCElfc3eI/AAAAAAAAADI/jVQqP6cksjQ/s1600/Thumbs-up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1" r="10949"/>
            <a:stretch/>
          </p:blipFill>
          <p:spPr bwMode="auto">
            <a:xfrm>
              <a:off x="9601200" y="1752600"/>
              <a:ext cx="2220684" cy="2695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90600" y="4157752"/>
            <a:ext cx="8082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L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911" y="5715000"/>
            <a:ext cx="3366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The Senate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25701">
            <a:off x="5159984" y="1306991"/>
            <a:ext cx="3398303" cy="156966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FF"/>
                </a:solidFill>
              </a:rPr>
              <a:t>Limited</a:t>
            </a:r>
          </a:p>
          <a:p>
            <a:pPr algn="ctr"/>
            <a:r>
              <a:rPr lang="en-US" sz="4800" b="1" dirty="0" smtClean="0">
                <a:solidFill>
                  <a:srgbClr val="FF00FF"/>
                </a:solidFill>
              </a:rPr>
              <a:t>Government</a:t>
            </a:r>
            <a:endParaRPr lang="en-US" sz="4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1028" name="Picture 4" descr="http://www.whitehouse.gov/sites/default/files/administration-official/ao_image/President_Official_Portrait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4" y="1057569"/>
            <a:ext cx="2438399" cy="25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1.gstatic.com/images?q=tbn:ANd9GcTT0pKLuhqV51ICACT-c24SzfAoyLf7e5PQztddnkLxiE6cIy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088" y="80486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4988" y="1719263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321" y="3657600"/>
            <a:ext cx="200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844" y="3657600"/>
            <a:ext cx="3196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Secretary of State</a:t>
            </a:r>
          </a:p>
          <a:p>
            <a:pPr algn="ctr"/>
            <a:r>
              <a:rPr lang="en-US" sz="2800" b="1" dirty="0" smtClean="0"/>
              <a:t>Susan Rice</a:t>
            </a:r>
            <a:endParaRPr lang="en-US" sz="2800" b="1" dirty="0"/>
          </a:p>
        </p:txBody>
      </p:sp>
      <p:pic>
        <p:nvPicPr>
          <p:cNvPr id="3074" name="Picture 2" descr="http://media.washtimes.com/media/community/image/2012/11/26/susan_rice_t268.jpg?7f6c82c4e3ebc52dbf2e980dcc8631719b6d5f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039091"/>
            <a:ext cx="2333625" cy="25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2943023" y="4495800"/>
            <a:ext cx="3600985" cy="21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10800000">
            <a:off x="6544008" y="5088776"/>
            <a:ext cx="1029074" cy="1690364"/>
            <a:chOff x="0" y="4083564"/>
            <a:chExt cx="2209800" cy="2695576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56065" y="4353102"/>
              <a:ext cx="1026476" cy="147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L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4123" y="6172200"/>
            <a:ext cx="1638782" cy="707886"/>
          </a:xfrm>
          <a:prstGeom prst="rect">
            <a:avLst/>
          </a:prstGeom>
          <a:solidFill>
            <a:schemeClr val="bg1">
              <a:lumMod val="95000"/>
              <a:lumOff val="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Senate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1028" name="Picture 4" descr="http://www.whitehouse.gov/sites/default/files/administration-official/ao_image/President_Official_Portrait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24" y="1057569"/>
            <a:ext cx="2438399" cy="25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1.gstatic.com/images?q=tbn:ANd9GcTT0pKLuhqV51ICACT-c24SzfAoyLf7e5PQztddnkLxiE6cIy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8088" y="80486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74988" y="1719263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321" y="3657600"/>
            <a:ext cx="200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844" y="3657600"/>
            <a:ext cx="3196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Secretary of State</a:t>
            </a:r>
          </a:p>
          <a:p>
            <a:pPr algn="ctr"/>
            <a:r>
              <a:rPr lang="en-US" sz="2800" b="1" dirty="0" smtClean="0"/>
              <a:t>John Kerry</a:t>
            </a:r>
            <a:endParaRPr lang="en-US" sz="2800" b="1" dirty="0"/>
          </a:p>
        </p:txBody>
      </p:sp>
      <p:pic>
        <p:nvPicPr>
          <p:cNvPr id="9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/>
          <a:stretch/>
        </p:blipFill>
        <p:spPr bwMode="auto">
          <a:xfrm>
            <a:off x="2943023" y="4495800"/>
            <a:ext cx="3600985" cy="21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44008" y="5088776"/>
            <a:ext cx="1029074" cy="1690364"/>
            <a:chOff x="0" y="4083564"/>
            <a:chExt cx="2209800" cy="2695576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0" y="4083564"/>
              <a:ext cx="2209800" cy="2695576"/>
              <a:chOff x="9601200" y="1752600"/>
              <a:chExt cx="2220684" cy="26955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601200" y="1752600"/>
                <a:ext cx="2068284" cy="26955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4" descr="http://3.bp.blogspot.com/-4R5Yg0oBm6w/UFBCElfc3eI/AAAAAAAAADI/jVQqP6cksjQ/s1600/Thumbs-up-icon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1" r="10949"/>
              <a:stretch/>
            </p:blipFill>
            <p:spPr bwMode="auto">
              <a:xfrm>
                <a:off x="9601200" y="1752600"/>
                <a:ext cx="2220684" cy="26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56065" y="4353102"/>
              <a:ext cx="1026476" cy="1472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L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4123" y="6172200"/>
            <a:ext cx="1638782" cy="707886"/>
          </a:xfrm>
          <a:prstGeom prst="rect">
            <a:avLst/>
          </a:prstGeom>
          <a:solidFill>
            <a:schemeClr val="bg1">
              <a:lumMod val="95000"/>
              <a:lumOff val="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Senate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upload.wikimedia.org/wikipedia/commons/thumb/6/62/John_F._Kerry.jpg/220px-John_F._Ker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6246"/>
            <a:ext cx="2247900" cy="27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346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Executive Branch</vt:lpstr>
      <vt:lpstr>Executive Branch</vt:lpstr>
      <vt:lpstr>PowerPoint Presentation</vt:lpstr>
      <vt:lpstr>Executive Branch</vt:lpstr>
      <vt:lpstr>Checks and Balances</vt:lpstr>
      <vt:lpstr>PowerPoint Presentation</vt:lpstr>
      <vt:lpstr>Checks and Balances</vt:lpstr>
      <vt:lpstr>Checks and Balances</vt:lpstr>
      <vt:lpstr>Checks and Balances</vt:lpstr>
      <vt:lpstr>PowerPoint Presentation</vt:lpstr>
      <vt:lpstr>Checks and Balances</vt:lpstr>
      <vt:lpstr>PowerPoint Presentation</vt:lpstr>
      <vt:lpstr>Interest Groups</vt:lpstr>
      <vt:lpstr>PowerPoint Presentation</vt:lpstr>
      <vt:lpstr>PowerPoint Presentation</vt:lpstr>
      <vt:lpstr>Dual Court System</vt:lpstr>
      <vt:lpstr>PowerPoint Presentation</vt:lpstr>
      <vt:lpstr>Amendments Mini-Mini Posters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40</cp:revision>
  <dcterms:created xsi:type="dcterms:W3CDTF">2013-01-07T23:51:08Z</dcterms:created>
  <dcterms:modified xsi:type="dcterms:W3CDTF">2013-01-08T18:20:23Z</dcterms:modified>
</cp:coreProperties>
</file>