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60" r:id="rId6"/>
    <p:sldId id="261" r:id="rId7"/>
    <p:sldId id="259" r:id="rId8"/>
    <p:sldId id="262" r:id="rId9"/>
    <p:sldId id="263" r:id="rId10"/>
    <p:sldId id="271" r:id="rId11"/>
    <p:sldId id="264" r:id="rId12"/>
    <p:sldId id="272" r:id="rId13"/>
    <p:sldId id="265" r:id="rId14"/>
    <p:sldId id="266" r:id="rId15"/>
    <p:sldId id="267" r:id="rId16"/>
    <p:sldId id="268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66F65-8C94-4C13-A470-237A27D859D0}" type="datetimeFigureOut">
              <a:rPr lang="en-US" smtClean="0"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FD4C-1185-4266-AE9E-48CB39E37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81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66F65-8C94-4C13-A470-237A27D859D0}" type="datetimeFigureOut">
              <a:rPr lang="en-US" smtClean="0"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FD4C-1185-4266-AE9E-48CB39E37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932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66F65-8C94-4C13-A470-237A27D859D0}" type="datetimeFigureOut">
              <a:rPr lang="en-US" smtClean="0"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FD4C-1185-4266-AE9E-48CB39E37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80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66F65-8C94-4C13-A470-237A27D859D0}" type="datetimeFigureOut">
              <a:rPr lang="en-US" smtClean="0"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FD4C-1185-4266-AE9E-48CB39E37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641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66F65-8C94-4C13-A470-237A27D859D0}" type="datetimeFigureOut">
              <a:rPr lang="en-US" smtClean="0"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FD4C-1185-4266-AE9E-48CB39E37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22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66F65-8C94-4C13-A470-237A27D859D0}" type="datetimeFigureOut">
              <a:rPr lang="en-US" smtClean="0"/>
              <a:t>2/21/2013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FD4C-1185-4266-AE9E-48CB39E37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301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66F65-8C94-4C13-A470-237A27D859D0}" type="datetimeFigureOut">
              <a:rPr lang="en-US" smtClean="0"/>
              <a:t>2/21/2013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FD4C-1185-4266-AE9E-48CB39E37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428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66F65-8C94-4C13-A470-237A27D859D0}" type="datetimeFigureOut">
              <a:rPr lang="en-US" smtClean="0"/>
              <a:t>2/21/2013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FD4C-1185-4266-AE9E-48CB39E37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09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66F65-8C94-4C13-A470-237A27D859D0}" type="datetimeFigureOut">
              <a:rPr lang="en-US" smtClean="0"/>
              <a:t>2/21/2013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FD4C-1185-4266-AE9E-48CB39E37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51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66F65-8C94-4C13-A470-237A27D859D0}" type="datetimeFigureOut">
              <a:rPr lang="en-US" smtClean="0"/>
              <a:t>2/21/2013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FD4C-1185-4266-AE9E-48CB39E37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7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66F65-8C94-4C13-A470-237A27D859D0}" type="datetimeFigureOut">
              <a:rPr lang="en-US" smtClean="0"/>
              <a:t>2/21/2013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FD4C-1185-4266-AE9E-48CB39E37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26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66F65-8C94-4C13-A470-237A27D859D0}" type="datetimeFigureOut">
              <a:rPr lang="en-US" smtClean="0"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4FD4C-1185-4266-AE9E-48CB39E37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6667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06" y="76200"/>
            <a:ext cx="869718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3406" y="914400"/>
            <a:ext cx="2976994" cy="4648200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228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9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06" y="76200"/>
            <a:ext cx="869718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44687"/>
              </p:ext>
            </p:extLst>
          </p:nvPr>
        </p:nvGraphicFramePr>
        <p:xfrm>
          <a:off x="4724400" y="3276600"/>
          <a:ext cx="1828800" cy="3464712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914400"/>
                <a:gridCol w="914400"/>
              </a:tblGrid>
              <a:tr h="32576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00"/>
                          </a:solidFill>
                        </a:rPr>
                        <a:t>US Budget</a:t>
                      </a:r>
                      <a:endParaRPr lang="en-US" sz="18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4092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Income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2.5 trillion</a:t>
                      </a:r>
                      <a:endParaRPr lang="en-US" sz="1200" b="1" dirty="0"/>
                    </a:p>
                  </a:txBody>
                  <a:tcPr anchor="ctr"/>
                </a:tc>
              </a:tr>
              <a:tr h="364092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Military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-900 billion</a:t>
                      </a:r>
                      <a:endParaRPr lang="en-US" sz="1200" b="1" dirty="0"/>
                    </a:p>
                  </a:txBody>
                  <a:tcPr anchor="ctr"/>
                </a:tc>
              </a:tr>
              <a:tr h="364092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Social Security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-730</a:t>
                      </a:r>
                      <a:r>
                        <a:rPr lang="en-US" sz="1200" b="1" baseline="0" dirty="0" smtClean="0"/>
                        <a:t> billion</a:t>
                      </a:r>
                      <a:endParaRPr lang="en-US" sz="1200" b="1" dirty="0"/>
                    </a:p>
                  </a:txBody>
                  <a:tcPr anchor="ctr"/>
                </a:tc>
              </a:tr>
              <a:tr h="364092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Medicaid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-500</a:t>
                      </a:r>
                      <a:r>
                        <a:rPr lang="en-US" sz="1200" b="1" baseline="0" dirty="0" smtClean="0"/>
                        <a:t> billion</a:t>
                      </a:r>
                      <a:endParaRPr lang="en-US" sz="1200" b="1" dirty="0"/>
                    </a:p>
                  </a:txBody>
                  <a:tcPr anchor="ctr"/>
                </a:tc>
              </a:tr>
              <a:tr h="364092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Medicare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-300</a:t>
                      </a:r>
                      <a:r>
                        <a:rPr lang="en-US" sz="1200" b="1" baseline="0" dirty="0" smtClean="0"/>
                        <a:t> billion</a:t>
                      </a:r>
                      <a:endParaRPr lang="en-US" sz="1200" b="1" dirty="0"/>
                    </a:p>
                  </a:txBody>
                  <a:tcPr anchor="ctr"/>
                </a:tc>
              </a:tr>
              <a:tr h="364092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Gov’t Costs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-500 billion</a:t>
                      </a:r>
                      <a:endParaRPr lang="en-US" sz="1200" b="1" dirty="0"/>
                    </a:p>
                  </a:txBody>
                  <a:tcPr anchor="ctr"/>
                </a:tc>
              </a:tr>
              <a:tr h="364092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Other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-600 billion</a:t>
                      </a:r>
                      <a:endParaRPr lang="en-US" sz="1200" b="1" dirty="0"/>
                    </a:p>
                  </a:txBody>
                  <a:tcPr anchor="ctr"/>
                </a:tc>
              </a:tr>
              <a:tr h="364092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Total</a:t>
                      </a:r>
                      <a:endParaRPr lang="en-US" sz="1200" b="1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-1.27 trillion</a:t>
                      </a:r>
                      <a:endParaRPr lang="en-US" sz="1200" b="1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2" name="Multiply 1"/>
          <p:cNvSpPr/>
          <p:nvPr/>
        </p:nvSpPr>
        <p:spPr>
          <a:xfrm>
            <a:off x="1066800" y="685800"/>
            <a:ext cx="3200400" cy="5715000"/>
          </a:xfrm>
          <a:prstGeom prst="mathMultiply">
            <a:avLst>
              <a:gd name="adj1" fmla="val 693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-0.325 -0.20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50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media.salon.com/2012/04/supreme_court-460x3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33800"/>
            <a:ext cx="4381500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719138" y="989480"/>
            <a:ext cx="3733800" cy="3414713"/>
            <a:chOff x="-1676400" y="3595687"/>
            <a:chExt cx="1219200" cy="1204913"/>
          </a:xfrm>
        </p:grpSpPr>
        <p:sp>
          <p:nvSpPr>
            <p:cNvPr id="4" name="Rectangle 3"/>
            <p:cNvSpPr/>
            <p:nvPr/>
          </p:nvSpPr>
          <p:spPr>
            <a:xfrm>
              <a:off x="-1676400" y="3733800"/>
              <a:ext cx="1143000" cy="1066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" name="Picture 3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25" t="26563" r="44376" b="20313"/>
            <a:stretch>
              <a:fillRect/>
            </a:stretch>
          </p:blipFill>
          <p:spPr bwMode="auto">
            <a:xfrm flipH="1">
              <a:off x="-1676400" y="3810000"/>
              <a:ext cx="88900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8"/>
            <p:cNvSpPr txBox="1">
              <a:spLocks noChangeArrowheads="1"/>
            </p:cNvSpPr>
            <p:nvPr/>
          </p:nvSpPr>
          <p:spPr bwMode="auto">
            <a:xfrm>
              <a:off x="-1014413" y="3595687"/>
              <a:ext cx="557213" cy="781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800" b="1" dirty="0">
                  <a:solidFill>
                    <a:srgbClr val="FF0000"/>
                  </a:solidFill>
                </a:rPr>
                <a:t>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948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whitehouse.gov/sites/default/files/20120730-cabin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1552394"/>
            <a:ext cx="7686675" cy="510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32022" y="1559004"/>
            <a:ext cx="2879956" cy="1107996"/>
          </a:xfrm>
          <a:prstGeom prst="rect">
            <a:avLst/>
          </a:prstGeom>
          <a:solidFill>
            <a:schemeClr val="tx1">
              <a:alpha val="77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</a:rPr>
              <a:t>Cabinet</a:t>
            </a:r>
            <a:endParaRPr lang="en-US" sz="6600" b="1" dirty="0">
              <a:solidFill>
                <a:schemeClr val="bg1"/>
              </a:solidFill>
            </a:endParaRPr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274134" y="546875"/>
            <a:ext cx="2624138" cy="2011037"/>
            <a:chOff x="-1676400" y="3595687"/>
            <a:chExt cx="1219200" cy="1204913"/>
          </a:xfrm>
        </p:grpSpPr>
        <p:sp>
          <p:nvSpPr>
            <p:cNvPr id="6" name="Rectangle 5"/>
            <p:cNvSpPr/>
            <p:nvPr/>
          </p:nvSpPr>
          <p:spPr>
            <a:xfrm>
              <a:off x="-1676400" y="3733800"/>
              <a:ext cx="1143000" cy="1066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7" name="Picture 3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25" t="26563" r="44376" b="20313"/>
            <a:stretch>
              <a:fillRect/>
            </a:stretch>
          </p:blipFill>
          <p:spPr bwMode="auto">
            <a:xfrm flipH="1">
              <a:off x="-1676400" y="3810000"/>
              <a:ext cx="88900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38"/>
            <p:cNvSpPr txBox="1">
              <a:spLocks noChangeArrowheads="1"/>
            </p:cNvSpPr>
            <p:nvPr/>
          </p:nvSpPr>
          <p:spPr bwMode="auto">
            <a:xfrm>
              <a:off x="-1014413" y="3595687"/>
              <a:ext cx="557213" cy="719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7200" b="1" dirty="0">
                  <a:solidFill>
                    <a:srgbClr val="FF0000"/>
                  </a:solidFill>
                </a:rPr>
                <a:t>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976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somersct.gov/images/Pay%20Taxes%20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304800"/>
            <a:ext cx="6334125" cy="633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11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kilroywashere.org/05-Images/05-CastleFilms/12-Dec8-41-USDeclaresWarOnJap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68" y="228600"/>
            <a:ext cx="4967432" cy="36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gijobs.com/uploadedImages/Community/Editors_Blog/381d402fb171b4a1e9e74b7bfac4cf5b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27"/>
          <a:stretch/>
        </p:blipFill>
        <p:spPr bwMode="auto">
          <a:xfrm>
            <a:off x="3707920" y="4038600"/>
            <a:ext cx="5283680" cy="259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84239" y="4419600"/>
            <a:ext cx="195444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Declare</a:t>
            </a:r>
          </a:p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War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38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89" r="65930"/>
          <a:stretch/>
        </p:blipFill>
        <p:spPr bwMode="auto">
          <a:xfrm>
            <a:off x="223406" y="0"/>
            <a:ext cx="8768194" cy="495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5105400"/>
            <a:ext cx="38265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-435 representative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-based on on population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6314" y="5105400"/>
            <a:ext cx="22236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-100 Senators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-2 per state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49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89" r="65930"/>
          <a:stretch/>
        </p:blipFill>
        <p:spPr bwMode="auto">
          <a:xfrm>
            <a:off x="223406" y="0"/>
            <a:ext cx="8768194" cy="495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4968" y="5267772"/>
            <a:ext cx="87050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FF00"/>
                </a:solidFill>
              </a:rPr>
              <a:t>All States must work together</a:t>
            </a:r>
            <a:endParaRPr lang="en-US" sz="5400" b="1" dirty="0">
              <a:solidFill>
                <a:srgbClr val="FFFF00"/>
              </a:solidFill>
            </a:endParaRPr>
          </a:p>
        </p:txBody>
      </p:sp>
      <p:pic>
        <p:nvPicPr>
          <p:cNvPr id="8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26" r="82965"/>
          <a:stretch/>
        </p:blipFill>
        <p:spPr bwMode="auto">
          <a:xfrm>
            <a:off x="254968" y="3991897"/>
            <a:ext cx="4384097" cy="96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20630924">
            <a:off x="103142" y="2798740"/>
            <a:ext cx="2496694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ysClr val="windowText" lastClr="000000"/>
                </a:solidFill>
              </a:rPr>
              <a:t>Big Population states have a lot of power</a:t>
            </a:r>
            <a:endParaRPr lang="en-US" sz="2800" b="1" dirty="0">
              <a:solidFill>
                <a:sysClr val="windowText" lastClr="000000"/>
              </a:solidFill>
            </a:endParaRPr>
          </a:p>
        </p:txBody>
      </p:sp>
      <p:pic>
        <p:nvPicPr>
          <p:cNvPr id="9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2" t="77206" r="70963"/>
          <a:stretch/>
        </p:blipFill>
        <p:spPr bwMode="auto">
          <a:xfrm>
            <a:off x="5410200" y="3839498"/>
            <a:ext cx="2240280" cy="111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738383">
            <a:off x="6077106" y="2721842"/>
            <a:ext cx="2809000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ysClr val="windowText" lastClr="000000"/>
                </a:solidFill>
              </a:rPr>
              <a:t>Small Population states have power</a:t>
            </a:r>
            <a:endParaRPr lang="en-US" sz="28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63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>
            <a:endCxn id="6" idx="1"/>
          </p:cNvCxnSpPr>
          <p:nvPr/>
        </p:nvCxnSpPr>
        <p:spPr>
          <a:xfrm>
            <a:off x="6656243" y="1093365"/>
            <a:ext cx="389335" cy="31336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735146" y="1739252"/>
            <a:ext cx="437054" cy="96238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5" idx="0"/>
          </p:cNvCxnSpPr>
          <p:nvPr/>
        </p:nvCxnSpPr>
        <p:spPr>
          <a:xfrm>
            <a:off x="4531220" y="1149081"/>
            <a:ext cx="26925" cy="190500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3586595" y="3054081"/>
            <a:ext cx="1943100" cy="1295400"/>
          </a:xfrm>
          <a:prstGeom prst="ellipse">
            <a:avLst/>
          </a:prstGeom>
          <a:solidFill>
            <a:srgbClr val="FFFFCC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Democracy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27" name="Straight Connector 26"/>
          <p:cNvCxnSpPr>
            <a:endCxn id="3" idx="7"/>
          </p:cNvCxnSpPr>
          <p:nvPr/>
        </p:nvCxnSpPr>
        <p:spPr>
          <a:xfrm flipH="1">
            <a:off x="2153840" y="1158930"/>
            <a:ext cx="465535" cy="31336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895600" y="1672120"/>
            <a:ext cx="383192" cy="1022589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15887" y="3458356"/>
            <a:ext cx="2141538" cy="1703609"/>
            <a:chOff x="5358024" y="3581400"/>
            <a:chExt cx="3689139" cy="313928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8024" y="3581400"/>
              <a:ext cx="2286441" cy="1905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1000" y="5486400"/>
              <a:ext cx="1046163" cy="1234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Left Arrow 9"/>
            <p:cNvSpPr/>
            <p:nvPr/>
          </p:nvSpPr>
          <p:spPr>
            <a:xfrm rot="2156094">
              <a:off x="6964503" y="4817919"/>
              <a:ext cx="1134665" cy="990600"/>
            </a:xfrm>
            <a:prstGeom prst="lef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9" name="Picture 5" descr="http://www.teachersdomain.org/assets/wgbh/midlit10/midlit10_img_splgovtbuild/midlit10_img_splgovtbuil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11" y="5229027"/>
            <a:ext cx="1547601" cy="155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3675365" y="5092125"/>
            <a:ext cx="1828800" cy="1828800"/>
            <a:chOff x="17317" y="3997036"/>
            <a:chExt cx="3689139" cy="3564695"/>
          </a:xfrm>
        </p:grpSpPr>
        <p:grpSp>
          <p:nvGrpSpPr>
            <p:cNvPr id="20" name="Group 19"/>
            <p:cNvGrpSpPr/>
            <p:nvPr/>
          </p:nvGrpSpPr>
          <p:grpSpPr>
            <a:xfrm>
              <a:off x="17317" y="3997036"/>
              <a:ext cx="3689139" cy="3139282"/>
              <a:chOff x="5358024" y="3581400"/>
              <a:chExt cx="3689139" cy="3139282"/>
            </a:xfrm>
          </p:grpSpPr>
          <p:pic>
            <p:nvPicPr>
              <p:cNvPr id="21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58024" y="3581400"/>
                <a:ext cx="2286441" cy="1905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2" name="Picture 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01000" y="5486400"/>
                <a:ext cx="1046163" cy="1234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5" name="Left Arrow 24"/>
              <p:cNvSpPr/>
              <p:nvPr/>
            </p:nvSpPr>
            <p:spPr>
              <a:xfrm rot="2156094">
                <a:off x="6964503" y="4817919"/>
                <a:ext cx="1134665" cy="990600"/>
              </a:xfrm>
              <a:prstGeom prst="leftArrow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31" name="Picture 7" descr="http://blackhistory.phillipmartin.info/amhis_election.gi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632" y="6154268"/>
              <a:ext cx="1431453" cy="1407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3" name="Picture 9" descr="http://www.globalresearch.ca/coverStoryPictures2/2629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741135"/>
            <a:ext cx="1766888" cy="161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www2.icao.int/en/ism/iStars/PublishingImages/rep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273" y="3444501"/>
            <a:ext cx="1506454" cy="150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2302838" y="152400"/>
            <a:ext cx="4629150" cy="1676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Fundamental Political </a:t>
            </a:r>
            <a:r>
              <a:rPr lang="en-US" sz="3200" b="1" dirty="0" smtClean="0">
                <a:solidFill>
                  <a:schemeClr val="bg1"/>
                </a:solidFill>
              </a:rPr>
              <a:t>Principles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495300" y="1282583"/>
            <a:ext cx="1943100" cy="1295400"/>
          </a:xfrm>
          <a:prstGeom prst="ellipse">
            <a:avLst/>
          </a:prstGeom>
          <a:solidFill>
            <a:srgbClr val="FFFFCC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Consent of the Governed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010061" y="2183414"/>
            <a:ext cx="1943100" cy="1295400"/>
          </a:xfrm>
          <a:prstGeom prst="ellipse">
            <a:avLst/>
          </a:prstGeom>
          <a:solidFill>
            <a:srgbClr val="FFFFCC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Limited Government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244860" y="2206589"/>
            <a:ext cx="1943100" cy="1295400"/>
          </a:xfrm>
          <a:prstGeom prst="ellipse">
            <a:avLst/>
          </a:prstGeom>
          <a:solidFill>
            <a:srgbClr val="FFFFCC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Rule of Law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761018" y="1217018"/>
            <a:ext cx="1943100" cy="1295400"/>
            <a:chOff x="6886575" y="1406236"/>
            <a:chExt cx="1943100" cy="1295400"/>
          </a:xfrm>
        </p:grpSpPr>
        <p:sp>
          <p:nvSpPr>
            <p:cNvPr id="6" name="Oval 5"/>
            <p:cNvSpPr/>
            <p:nvPr/>
          </p:nvSpPr>
          <p:spPr>
            <a:xfrm>
              <a:off x="6886575" y="1406236"/>
              <a:ext cx="1943100" cy="1295400"/>
            </a:xfrm>
            <a:prstGeom prst="ellipse">
              <a:avLst/>
            </a:prstGeom>
            <a:solidFill>
              <a:srgbClr val="FFFFCC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047711" y="1739252"/>
              <a:ext cx="1620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Representative</a:t>
              </a: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Government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Oval 14"/>
          <p:cNvSpPr/>
          <p:nvPr/>
        </p:nvSpPr>
        <p:spPr>
          <a:xfrm>
            <a:off x="115887" y="2362200"/>
            <a:ext cx="1686294" cy="1082301"/>
          </a:xfrm>
          <a:prstGeom prst="ellipse">
            <a:avLst/>
          </a:prstGeom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10343" y="2441685"/>
            <a:ext cx="1497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People are</a:t>
            </a:r>
          </a:p>
          <a:p>
            <a:pPr algn="ctr"/>
            <a:r>
              <a:rPr lang="en-US" dirty="0" smtClean="0"/>
              <a:t>The source of power 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1686955" y="3277824"/>
            <a:ext cx="1686294" cy="1082301"/>
          </a:xfrm>
          <a:prstGeom prst="ellipse">
            <a:avLst/>
          </a:prstGeom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781411" y="3357309"/>
            <a:ext cx="1497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Gov’t cannot do anything it wants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3742054" y="4004000"/>
            <a:ext cx="1686294" cy="1082301"/>
          </a:xfrm>
          <a:prstGeom prst="ellipse">
            <a:avLst/>
          </a:prstGeom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836510" y="4230469"/>
            <a:ext cx="1497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People rule thru voting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5782890" y="3198338"/>
            <a:ext cx="1686294" cy="1082301"/>
          </a:xfrm>
          <a:prstGeom prst="ellipse">
            <a:avLst/>
          </a:prstGeom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877346" y="3392269"/>
            <a:ext cx="1497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 one is above the law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6200" y="76200"/>
            <a:ext cx="559769" cy="5232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rgbClr val="FFFFCC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u2</a:t>
            </a:r>
            <a:endParaRPr lang="en-US" sz="2800" b="1" dirty="0"/>
          </a:p>
        </p:txBody>
      </p:sp>
      <p:sp>
        <p:nvSpPr>
          <p:cNvPr id="38" name="Oval 37"/>
          <p:cNvSpPr/>
          <p:nvPr/>
        </p:nvSpPr>
        <p:spPr>
          <a:xfrm>
            <a:off x="7388433" y="2204097"/>
            <a:ext cx="1686294" cy="1082301"/>
          </a:xfrm>
          <a:prstGeom prst="ellipse">
            <a:avLst/>
          </a:prstGeom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7482889" y="2286000"/>
            <a:ext cx="1497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We pick people to vote for us</a:t>
            </a:r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1999506" y="2166689"/>
            <a:ext cx="1943100" cy="1295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Limited Government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1676400" y="3261099"/>
            <a:ext cx="1686294" cy="1082301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1770856" y="3340584"/>
            <a:ext cx="149738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Gov’t cannot do anything it wants</a:t>
            </a:r>
            <a:endParaRPr lang="en-US" b="1" dirty="0"/>
          </a:p>
        </p:txBody>
      </p:sp>
      <p:pic>
        <p:nvPicPr>
          <p:cNvPr id="55" name="Picture 5" descr="http://www.teachersdomain.org/assets/wgbh/midlit10/midlit10_img_splgovtbuild/midlit10_img_splgovtbuild.jp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10" y="5248305"/>
            <a:ext cx="1547601" cy="155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93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>
            <a:endCxn id="6" idx="1"/>
          </p:cNvCxnSpPr>
          <p:nvPr/>
        </p:nvCxnSpPr>
        <p:spPr>
          <a:xfrm>
            <a:off x="6656243" y="1093365"/>
            <a:ext cx="389335" cy="31336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735146" y="1739252"/>
            <a:ext cx="437054" cy="96238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5" idx="0"/>
          </p:cNvCxnSpPr>
          <p:nvPr/>
        </p:nvCxnSpPr>
        <p:spPr>
          <a:xfrm>
            <a:off x="4531220" y="1149081"/>
            <a:ext cx="26925" cy="190500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3586595" y="3054081"/>
            <a:ext cx="1943100" cy="1295400"/>
          </a:xfrm>
          <a:prstGeom prst="ellipse">
            <a:avLst/>
          </a:prstGeom>
          <a:solidFill>
            <a:srgbClr val="FFFFCC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Democracy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27" name="Straight Connector 26"/>
          <p:cNvCxnSpPr>
            <a:endCxn id="3" idx="7"/>
          </p:cNvCxnSpPr>
          <p:nvPr/>
        </p:nvCxnSpPr>
        <p:spPr>
          <a:xfrm flipH="1">
            <a:off x="2153840" y="1158930"/>
            <a:ext cx="465535" cy="31336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895600" y="1672120"/>
            <a:ext cx="383192" cy="1022589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15887" y="3458356"/>
            <a:ext cx="2141538" cy="1703609"/>
            <a:chOff x="5358024" y="3581400"/>
            <a:chExt cx="3689139" cy="313928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8024" y="3581400"/>
              <a:ext cx="2286441" cy="1905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1000" y="5486400"/>
              <a:ext cx="1046163" cy="1234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Left Arrow 9"/>
            <p:cNvSpPr/>
            <p:nvPr/>
          </p:nvSpPr>
          <p:spPr>
            <a:xfrm rot="2156094">
              <a:off x="6964503" y="4817919"/>
              <a:ext cx="1134665" cy="990600"/>
            </a:xfrm>
            <a:prstGeom prst="lef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9" name="Picture 5" descr="http://www.teachersdomain.org/assets/wgbh/midlit10/midlit10_img_splgovtbuild/midlit10_img_splgovtbuil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11" y="5229027"/>
            <a:ext cx="1547601" cy="155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3675365" y="5092125"/>
            <a:ext cx="1828800" cy="1828800"/>
            <a:chOff x="17317" y="3997036"/>
            <a:chExt cx="3689139" cy="3564695"/>
          </a:xfrm>
        </p:grpSpPr>
        <p:grpSp>
          <p:nvGrpSpPr>
            <p:cNvPr id="20" name="Group 19"/>
            <p:cNvGrpSpPr/>
            <p:nvPr/>
          </p:nvGrpSpPr>
          <p:grpSpPr>
            <a:xfrm>
              <a:off x="17317" y="3997036"/>
              <a:ext cx="3689139" cy="3139282"/>
              <a:chOff x="5358024" y="3581400"/>
              <a:chExt cx="3689139" cy="3139282"/>
            </a:xfrm>
          </p:grpSpPr>
          <p:pic>
            <p:nvPicPr>
              <p:cNvPr id="21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58024" y="3581400"/>
                <a:ext cx="2286441" cy="1905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2" name="Picture 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01000" y="5486400"/>
                <a:ext cx="1046163" cy="1234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5" name="Left Arrow 24"/>
              <p:cNvSpPr/>
              <p:nvPr/>
            </p:nvSpPr>
            <p:spPr>
              <a:xfrm rot="2156094">
                <a:off x="6964503" y="4817919"/>
                <a:ext cx="1134665" cy="990600"/>
              </a:xfrm>
              <a:prstGeom prst="leftArrow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31" name="Picture 7" descr="http://blackhistory.phillipmartin.info/amhis_election.gi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632" y="6154268"/>
              <a:ext cx="1431453" cy="1407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3" name="Picture 9" descr="http://www.globalresearch.ca/coverStoryPictures2/2629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741135"/>
            <a:ext cx="1766888" cy="161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www2.icao.int/en/ism/iStars/PublishingImages/rep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273" y="3444501"/>
            <a:ext cx="1506454" cy="150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2302838" y="152400"/>
            <a:ext cx="4629150" cy="1676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Fundamental Political </a:t>
            </a:r>
            <a:r>
              <a:rPr lang="en-US" sz="3200" b="1" dirty="0" smtClean="0">
                <a:solidFill>
                  <a:schemeClr val="bg1"/>
                </a:solidFill>
              </a:rPr>
              <a:t>Principles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495300" y="1282583"/>
            <a:ext cx="1943100" cy="1295400"/>
          </a:xfrm>
          <a:prstGeom prst="ellipse">
            <a:avLst/>
          </a:prstGeom>
          <a:solidFill>
            <a:srgbClr val="FFFFCC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Consent of the Governed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010061" y="2183414"/>
            <a:ext cx="1943100" cy="1295400"/>
          </a:xfrm>
          <a:prstGeom prst="ellipse">
            <a:avLst/>
          </a:prstGeom>
          <a:solidFill>
            <a:srgbClr val="FFFFCC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Limited Government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244860" y="2206589"/>
            <a:ext cx="1943100" cy="1295400"/>
          </a:xfrm>
          <a:prstGeom prst="ellipse">
            <a:avLst/>
          </a:prstGeom>
          <a:solidFill>
            <a:srgbClr val="FFFFCC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Rule of Law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761018" y="1217018"/>
            <a:ext cx="1943100" cy="1295400"/>
            <a:chOff x="6886575" y="1406236"/>
            <a:chExt cx="1943100" cy="1295400"/>
          </a:xfrm>
        </p:grpSpPr>
        <p:sp>
          <p:nvSpPr>
            <p:cNvPr id="6" name="Oval 5"/>
            <p:cNvSpPr/>
            <p:nvPr/>
          </p:nvSpPr>
          <p:spPr>
            <a:xfrm>
              <a:off x="6886575" y="1406236"/>
              <a:ext cx="1943100" cy="1295400"/>
            </a:xfrm>
            <a:prstGeom prst="ellipse">
              <a:avLst/>
            </a:prstGeom>
            <a:solidFill>
              <a:srgbClr val="FFFFCC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047711" y="1739252"/>
              <a:ext cx="1620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Representative</a:t>
              </a: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Government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Oval 14"/>
          <p:cNvSpPr/>
          <p:nvPr/>
        </p:nvSpPr>
        <p:spPr>
          <a:xfrm>
            <a:off x="115887" y="2362200"/>
            <a:ext cx="1686294" cy="1082301"/>
          </a:xfrm>
          <a:prstGeom prst="ellipse">
            <a:avLst/>
          </a:prstGeom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10343" y="2441685"/>
            <a:ext cx="1497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People are</a:t>
            </a:r>
          </a:p>
          <a:p>
            <a:pPr algn="ctr"/>
            <a:r>
              <a:rPr lang="en-US" dirty="0" smtClean="0"/>
              <a:t>The source of power 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1686955" y="3277824"/>
            <a:ext cx="1686294" cy="1082301"/>
          </a:xfrm>
          <a:prstGeom prst="ellipse">
            <a:avLst/>
          </a:prstGeom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781411" y="3357309"/>
            <a:ext cx="1497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Gov’t cannot do anything it wants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3742054" y="4004000"/>
            <a:ext cx="1686294" cy="1082301"/>
          </a:xfrm>
          <a:prstGeom prst="ellipse">
            <a:avLst/>
          </a:prstGeom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836510" y="4230469"/>
            <a:ext cx="1497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People rule thru voting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5782890" y="3198338"/>
            <a:ext cx="1686294" cy="1082301"/>
          </a:xfrm>
          <a:prstGeom prst="ellipse">
            <a:avLst/>
          </a:prstGeom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877346" y="3392269"/>
            <a:ext cx="1497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 one is above the law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6200" y="76200"/>
            <a:ext cx="559769" cy="5232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rgbClr val="FFFFCC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u2</a:t>
            </a:r>
            <a:endParaRPr lang="en-US" sz="2800" b="1" dirty="0"/>
          </a:p>
        </p:txBody>
      </p:sp>
      <p:grpSp>
        <p:nvGrpSpPr>
          <p:cNvPr id="43" name="Group 42"/>
          <p:cNvGrpSpPr/>
          <p:nvPr/>
        </p:nvGrpSpPr>
        <p:grpSpPr>
          <a:xfrm>
            <a:off x="6781800" y="1219200"/>
            <a:ext cx="1943100" cy="1295400"/>
            <a:chOff x="6886575" y="1406236"/>
            <a:chExt cx="1943100" cy="12954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4" name="Oval 43"/>
            <p:cNvSpPr/>
            <p:nvPr/>
          </p:nvSpPr>
          <p:spPr>
            <a:xfrm>
              <a:off x="6886575" y="1406236"/>
              <a:ext cx="1943100" cy="1295400"/>
            </a:xfrm>
            <a:prstGeom prst="ellipse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047711" y="1739252"/>
              <a:ext cx="162082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Representative</a:t>
              </a: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Government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8" name="Oval 37"/>
          <p:cNvSpPr/>
          <p:nvPr/>
        </p:nvSpPr>
        <p:spPr>
          <a:xfrm>
            <a:off x="7388433" y="2204097"/>
            <a:ext cx="1686294" cy="1082301"/>
          </a:xfrm>
          <a:prstGeom prst="ellipse">
            <a:avLst/>
          </a:prstGeom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7482889" y="2286000"/>
            <a:ext cx="1497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We pick people to vote for us</a:t>
            </a:r>
            <a:endParaRPr lang="en-US" dirty="0"/>
          </a:p>
        </p:txBody>
      </p:sp>
      <p:pic>
        <p:nvPicPr>
          <p:cNvPr id="46" name="Picture 11" descr="http://www2.icao.int/en/ism/iStars/PublishingImages/rep.jpg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429000"/>
            <a:ext cx="1506454" cy="150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93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overnment.mrdonn.org/banner_congres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75" y="4562475"/>
            <a:ext cx="53054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aryhillmuseum.org/images/2010/Comics/Legislative_Branch_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819149"/>
            <a:ext cx="2381250" cy="360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89" r="65930"/>
          <a:stretch/>
        </p:blipFill>
        <p:spPr bwMode="auto">
          <a:xfrm>
            <a:off x="223406" y="0"/>
            <a:ext cx="2963139" cy="556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" t="4294" r="79053" b="79988"/>
          <a:stretch/>
        </p:blipFill>
        <p:spPr bwMode="auto">
          <a:xfrm>
            <a:off x="2057399" y="124690"/>
            <a:ext cx="1129145" cy="14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20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urnpit.us/wp-content/uploads/2011/01/American-Constitu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1506"/>
            <a:ext cx="8115300" cy="607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www.maryhillmuseum.org/images/2010/Comics/Legislative_Branch_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048000"/>
            <a:ext cx="2381250" cy="360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92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urnpit.us/wp-content/uploads/2011/01/American-Constitu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905" y="1143000"/>
            <a:ext cx="7200085" cy="538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57786"/>
            <a:ext cx="28225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</a:rPr>
              <a:t>EXPRESSED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411253" y="3352800"/>
            <a:ext cx="7209737" cy="7239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50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urnpit.us/wp-content/uploads/2011/01/American-Constitu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905" y="1143000"/>
            <a:ext cx="7200085" cy="538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57786"/>
            <a:ext cx="21499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IMPLIED</a:t>
            </a:r>
            <a:endParaRPr lang="en-US" sz="44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1998" y="2257485"/>
            <a:ext cx="189667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800" b="1" dirty="0" smtClean="0">
                <a:solidFill>
                  <a:srgbClr val="0000FF"/>
                </a:solidFill>
              </a:rPr>
              <a:t>?</a:t>
            </a:r>
            <a:endParaRPr lang="en-US" sz="28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79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maryhillmuseum.org/images/2010/Comics/Legislative_Branch_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10197"/>
            <a:ext cx="1810847" cy="288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8" t="18453" r="25483" b="14584"/>
          <a:stretch/>
        </p:blipFill>
        <p:spPr bwMode="auto">
          <a:xfrm>
            <a:off x="2057400" y="152400"/>
            <a:ext cx="6903852" cy="464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://patentlawcenter.pli.edu/wp-content/uploads/2011/09/im-just-a-bi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8" y="138545"/>
            <a:ext cx="1876023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60465" y="5105400"/>
            <a:ext cx="44230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/>
              <a:t>Write Laws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102787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719138" y="989480"/>
            <a:ext cx="3733800" cy="3414713"/>
            <a:chOff x="-1676400" y="3595687"/>
            <a:chExt cx="1219200" cy="1204913"/>
          </a:xfrm>
        </p:grpSpPr>
        <p:sp>
          <p:nvSpPr>
            <p:cNvPr id="3" name="Rectangle 2"/>
            <p:cNvSpPr/>
            <p:nvPr/>
          </p:nvSpPr>
          <p:spPr>
            <a:xfrm>
              <a:off x="-1676400" y="3733800"/>
              <a:ext cx="1143000" cy="1066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4" name="Picture 3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25" t="26563" r="44376" b="20313"/>
            <a:stretch>
              <a:fillRect/>
            </a:stretch>
          </p:blipFill>
          <p:spPr bwMode="auto">
            <a:xfrm flipH="1">
              <a:off x="-1676400" y="3810000"/>
              <a:ext cx="88900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38"/>
            <p:cNvSpPr txBox="1">
              <a:spLocks noChangeArrowheads="1"/>
            </p:cNvSpPr>
            <p:nvPr/>
          </p:nvSpPr>
          <p:spPr bwMode="auto">
            <a:xfrm>
              <a:off x="-1014413" y="3595687"/>
              <a:ext cx="557213" cy="781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800" b="1" dirty="0">
                  <a:solidFill>
                    <a:srgbClr val="FF0000"/>
                  </a:solidFill>
                </a:rPr>
                <a:t>L</a:t>
              </a:r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830563"/>
              </p:ext>
            </p:extLst>
          </p:nvPr>
        </p:nvGraphicFramePr>
        <p:xfrm>
          <a:off x="5256646" y="228600"/>
          <a:ext cx="3506354" cy="643890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753177"/>
                <a:gridCol w="1753177"/>
              </a:tblGrid>
              <a:tr h="6477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FF00"/>
                          </a:solidFill>
                        </a:rPr>
                        <a:t>Monthly Budget</a:t>
                      </a:r>
                      <a:endParaRPr lang="en-US" sz="32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2390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Income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2,500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72390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Rent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-700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72390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Car Payment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-400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72390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TV</a:t>
                      </a:r>
                      <a:r>
                        <a:rPr lang="en-US" sz="2000" b="1" baseline="0" dirty="0" smtClean="0"/>
                        <a:t> &amp; Internet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-100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72390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Insurance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-150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72390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Groceries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-500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72390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Utilities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-200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72390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Total</a:t>
                      </a:r>
                      <a:endParaRPr lang="en-US" sz="2000" b="1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+450</a:t>
                      </a:r>
                      <a:endParaRPr lang="en-US" sz="2000" b="1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502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719138" y="989480"/>
            <a:ext cx="3733800" cy="3414713"/>
            <a:chOff x="-1676400" y="3595687"/>
            <a:chExt cx="1219200" cy="1204913"/>
          </a:xfrm>
        </p:grpSpPr>
        <p:sp>
          <p:nvSpPr>
            <p:cNvPr id="3" name="Rectangle 2"/>
            <p:cNvSpPr/>
            <p:nvPr/>
          </p:nvSpPr>
          <p:spPr>
            <a:xfrm>
              <a:off x="-1676400" y="3733800"/>
              <a:ext cx="1143000" cy="1066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4" name="Picture 3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25" t="26563" r="44376" b="20313"/>
            <a:stretch>
              <a:fillRect/>
            </a:stretch>
          </p:blipFill>
          <p:spPr bwMode="auto">
            <a:xfrm flipH="1">
              <a:off x="-1676400" y="3810000"/>
              <a:ext cx="88900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38"/>
            <p:cNvSpPr txBox="1">
              <a:spLocks noChangeArrowheads="1"/>
            </p:cNvSpPr>
            <p:nvPr/>
          </p:nvSpPr>
          <p:spPr bwMode="auto">
            <a:xfrm>
              <a:off x="-1014413" y="3595687"/>
              <a:ext cx="557213" cy="781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3800" b="1" dirty="0">
                  <a:solidFill>
                    <a:srgbClr val="FF0000"/>
                  </a:solidFill>
                </a:rPr>
                <a:t>L</a:t>
              </a:r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095269"/>
              </p:ext>
            </p:extLst>
          </p:nvPr>
        </p:nvGraphicFramePr>
        <p:xfrm>
          <a:off x="5256646" y="228600"/>
          <a:ext cx="3506354" cy="643890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753177"/>
                <a:gridCol w="1753177"/>
              </a:tblGrid>
              <a:tr h="6477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FF00"/>
                          </a:solidFill>
                        </a:rPr>
                        <a:t>US Budget</a:t>
                      </a:r>
                      <a:endParaRPr lang="en-US" sz="32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2390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Income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2.5 trillion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72390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Military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-900 billion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72390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Social Security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-730</a:t>
                      </a:r>
                      <a:r>
                        <a:rPr lang="en-US" sz="2000" b="1" baseline="0" dirty="0" smtClean="0"/>
                        <a:t> billion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72390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Medicaid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-500</a:t>
                      </a:r>
                      <a:r>
                        <a:rPr lang="en-US" sz="2000" b="1" baseline="0" dirty="0" smtClean="0"/>
                        <a:t> billion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72390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Medicare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-300</a:t>
                      </a:r>
                      <a:r>
                        <a:rPr lang="en-US" sz="2000" b="1" baseline="0" dirty="0" smtClean="0"/>
                        <a:t> billion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72390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Gov’t Costs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-500 billion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72390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Other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-600 billion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72390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Total</a:t>
                      </a:r>
                      <a:endParaRPr lang="en-US" sz="2000" b="1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-1.27 trillion</a:t>
                      </a:r>
                      <a:endParaRPr lang="en-US" sz="2000" b="1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745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243</Words>
  <Application>Microsoft Office PowerPoint</Application>
  <PresentationFormat>On-screen Show (4:3)</PresentationFormat>
  <Paragraphs>101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Pearce Dietrich</dc:creator>
  <cp:lastModifiedBy>Pearce Dietrich</cp:lastModifiedBy>
  <cp:revision>18</cp:revision>
  <dcterms:created xsi:type="dcterms:W3CDTF">2012-09-20T10:44:09Z</dcterms:created>
  <dcterms:modified xsi:type="dcterms:W3CDTF">2013-02-21T14:07:26Z</dcterms:modified>
</cp:coreProperties>
</file>